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9" d="100"/>
          <a:sy n="119" d="100"/>
        </p:scale>
        <p:origin x="-114" y="-7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16786101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t>Mariyah: </a:t>
            </a:r>
            <a:r>
              <a:rPr lang="en" sz="1200">
                <a:solidFill>
                  <a:schemeClr val="dk1"/>
                </a:solidFill>
                <a:latin typeface="Times New Roman"/>
                <a:ea typeface="Times New Roman"/>
                <a:cs typeface="Times New Roman"/>
                <a:sym typeface="Times New Roman"/>
              </a:rPr>
              <a:t>We will primarily focus on the use of formative assessments in the classroom, highlighting the four main elements of language- listening, speaking, writing, and reading. </a:t>
            </a:r>
            <a:r>
              <a:rPr lang="en"/>
              <a:t>Listening comprehension precedes speaking, reading, and writing fluency (Krashen, 1983).</a:t>
            </a:r>
          </a:p>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Mariyah: The task is designed for students to focus their attention on the main idea, key and supporting details while students listen to a recorded text. The teacher can prepare a variety of different short recordings - part of a book their reading in guided reading, a song, the news or a description of an event on the radio.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Mariyah: </a:t>
            </a:r>
            <a:br>
              <a:rPr lang="en"/>
            </a:br>
            <a:r>
              <a:rPr lang="en"/>
              <a:t>Self- Assessment Form: Students reflect on their listening strategies before and after each task.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Mariyah: Self- Assessment Form: Students reflect on their listening strategies before and after each task. </a:t>
            </a:r>
          </a:p>
          <a:p>
            <a:pPr lvl="0" rtl="0">
              <a:spcBef>
                <a:spcPts val="0"/>
              </a:spcBef>
              <a:buNone/>
            </a:pPr>
            <a:r>
              <a:rPr lang="en"/>
              <a:t>http://forum.quoteland.com/eve/forums/a/tpc/f/99191541/m/4301937495</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Mariyah: Students record the type of text they listen to, the topic, main idea, key and supporting information, and a brief comment. </a:t>
            </a:r>
            <a:br>
              <a:rPr lang="en"/>
            </a:br>
            <a:endParaRPr lang="en"/>
          </a:p>
          <a:p>
            <a:pPr lvl="0" rtl="0">
              <a:spcBef>
                <a:spcPts val="0"/>
              </a:spcBef>
              <a:buNone/>
            </a:pPr>
            <a:r>
              <a:rPr lang="en"/>
              <a:t>http://forum.quoteland.com/eve/forums/a/tpc/f/99191541/m/4301937495</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Mariyah: </a:t>
            </a:r>
            <a:br>
              <a:rPr lang="en"/>
            </a:br>
            <a:r>
              <a:rPr lang="en"/>
              <a:t>Give students images and have them speak to you in English. See if the sentences are meaningful, appropriate and comprehensible. Keep in mind, you have given plenty of examples before of what is meaningful, appropriate and comprehensible. </a:t>
            </a:r>
          </a:p>
          <a:p>
            <a:pPr>
              <a:spcBef>
                <a:spcPts val="0"/>
              </a:spcBef>
              <a:buNone/>
            </a:pPr>
            <a:r>
              <a:rPr lang="en"/>
              <a:t>Once the students complete the formative assessments, give them immediate feedback so they do not have to wait until the unit exam or until mid semester where they need to improve in their speaking.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Mariyah: </a:t>
            </a:r>
          </a:p>
          <a:p>
            <a:pPr>
              <a:spcBef>
                <a:spcPts val="0"/>
              </a:spcBef>
              <a:buNone/>
            </a:pPr>
            <a:r>
              <a:rPr lang="en"/>
              <a:t>Partner up the students in pairs and give them two images. One partner talks about the image in English for one minute while her partner, counts the number of sentences she says that are meaningful and appropriate, comprehensible. Students then reverse roles. The teacher can walk around listening and have a checklist for this. Since the listening partners are not thinking about what they will say next in the conversation, they can focus carefully on the speakers’ sentences.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Mariyah: </a:t>
            </a:r>
          </a:p>
          <a:p>
            <a:pPr rtl="0">
              <a:spcBef>
                <a:spcPts val="0"/>
              </a:spcBef>
              <a:buNone/>
            </a:pPr>
            <a:r>
              <a:rPr lang="en"/>
              <a:t>Even though this activity is designed for partners, a back and forth conversation is not the goal at this point. the teahcer has the students speak individually on the image/topic so their partners do not limit their practice opportunity. therefore, although students work with a partner, only one student speaks during each part of the oral assessment. </a:t>
            </a:r>
          </a:p>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Students record their voice. then Other students listen to this recorded speech and give feedback to the speakers. </a:t>
            </a:r>
          </a:p>
          <a:p>
            <a:pPr>
              <a:spcBef>
                <a:spcPts val="0"/>
              </a:spcBef>
              <a:buNone/>
            </a:pPr>
            <a:r>
              <a:rPr lang="en"/>
              <a:t>The students can even record their speaking for any unit in Language Arts. Towards the end of the course, they go back and listen to themselves to hear how much more fluent they have become. The teacher can use this as a formative assessment as she/he can see the progress.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Mariyah:</a:t>
            </a:r>
          </a:p>
          <a:p>
            <a:pPr>
              <a:spcBef>
                <a:spcPts val="0"/>
              </a:spcBef>
              <a:buNone/>
            </a:pPr>
            <a:r>
              <a:rPr lang="en"/>
              <a:t>While the students are also involved in more formal assessments, there can be a great benefit to daily formative assessments which not only provide valuable information to teachers, but also engage students directly in their own monitoring and reflection on their learning.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is just rough so we can change it up as we see fit. Same with the background and whatever else!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Tasha- Be sure to ask questions pertaining to comprehension but also about vocabulary words. ex. “what does ‘exhausted’ mean? Can anyone explain? Can anyone act out what they are like when they are exhausted?” </a:t>
            </a:r>
          </a:p>
          <a:p>
            <a:pPr>
              <a:spcBef>
                <a:spcPts val="0"/>
              </a:spcBef>
              <a:buNone/>
            </a:pPr>
            <a:r>
              <a:rPr lang="en"/>
              <a:t>http://iteslj.org/Techniques/Bazo-FourSkills.html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Using pictures and written words have students either individually with you helping or with a partner use the pictures and try to match it to the words.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Similar to read alouds, check to see students understanding of concepts and vocabulary. If students don’t know the concepts or vocabulary be sure to explain it and revisit it. http://iteslj.org/Techniques/Yun-DefiningWords.html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Note: if you choose to use these quizzes please keep in mind that students at this level are not yet ready to focus on grammar and mistakes. We are trying to focus on comprehension and meaning and not grammar mistakes.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There are a variety of beginner writing checklist, this one looks at the words written, what the real word should be, the prompt from the teacher, the final word written/corrected and comments from the teacher.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Making writing journals more interesting by making them into a portfolio, this can be as simple as creating a duotang with blank paper in it, having a student create a cover page and writing goals on the page after. As the year goes on students can write in the journal daily and look back at where they started in order to monitor their own progress. As student’s ability grows you can easily change and update goals. </a:t>
            </a:r>
          </a:p>
          <a:p>
            <a:pPr>
              <a:spcBef>
                <a:spcPts val="0"/>
              </a:spcBef>
              <a:buNone/>
            </a:pPr>
            <a:r>
              <a:rPr lang="en"/>
              <a:t>https://education.alberta.ca/media/507659/eslkto9gi.pdf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If possible, have students write the story in their own language and if there is a bilingual teacher/aid they can help you assess their writing abilities. </a:t>
            </a:r>
          </a:p>
          <a:p>
            <a:pPr rtl="0">
              <a:spcBef>
                <a:spcPts val="0"/>
              </a:spcBef>
              <a:buNone/>
            </a:pPr>
            <a:endParaRPr/>
          </a:p>
          <a:p>
            <a:pPr>
              <a:spcBef>
                <a:spcPts val="0"/>
              </a:spcBef>
              <a:buNone/>
            </a:pPr>
            <a:r>
              <a:rPr lang="en"/>
              <a:t>This can be done with an individual or a few students who are at similar writing level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9" name="Shape 4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997075" y="1095856"/>
            <a:ext cx="6400799" cy="1102500"/>
          </a:xfrm>
          <a:prstGeom prst="rect">
            <a:avLst/>
          </a:prstGeom>
        </p:spPr>
        <p:txBody>
          <a:bodyPr lIns="91425" tIns="91425" rIns="91425" bIns="91425" anchor="b" anchorCtr="0"/>
          <a:lstStyle>
            <a:lvl1pPr>
              <a:spcBef>
                <a:spcPts val="0"/>
              </a:spcBef>
              <a:buSzPct val="100000"/>
              <a:defRPr sz="4800" b="1"/>
            </a:lvl1pPr>
            <a:lvl2pPr>
              <a:spcBef>
                <a:spcPts val="0"/>
              </a:spcBef>
              <a:buSzPct val="100000"/>
              <a:defRPr sz="4800" b="1"/>
            </a:lvl2pPr>
            <a:lvl3pPr>
              <a:spcBef>
                <a:spcPts val="0"/>
              </a:spcBef>
              <a:buSzPct val="100000"/>
              <a:defRPr sz="4800" b="1"/>
            </a:lvl3pPr>
            <a:lvl4pPr>
              <a:spcBef>
                <a:spcPts val="0"/>
              </a:spcBef>
              <a:buSzPct val="100000"/>
              <a:defRPr sz="4800" b="1"/>
            </a:lvl4pPr>
            <a:lvl5pPr>
              <a:spcBef>
                <a:spcPts val="0"/>
              </a:spcBef>
              <a:buSzPct val="100000"/>
              <a:defRPr sz="4800" b="1"/>
            </a:lvl5pPr>
            <a:lvl6pPr>
              <a:spcBef>
                <a:spcPts val="0"/>
              </a:spcBef>
              <a:buSzPct val="100000"/>
              <a:defRPr sz="4800" b="1"/>
            </a:lvl6pPr>
            <a:lvl7pPr>
              <a:spcBef>
                <a:spcPts val="0"/>
              </a:spcBef>
              <a:buSzPct val="100000"/>
              <a:defRPr sz="4800" b="1"/>
            </a:lvl7pPr>
            <a:lvl8pPr>
              <a:spcBef>
                <a:spcPts val="0"/>
              </a:spcBef>
              <a:buSzPct val="100000"/>
              <a:defRPr sz="4800" b="1"/>
            </a:lvl8pPr>
            <a:lvl9pPr>
              <a:spcBef>
                <a:spcPts val="0"/>
              </a:spcBef>
              <a:buSzPct val="100000"/>
              <a:defRPr sz="4800" b="1"/>
            </a:lvl9pPr>
          </a:lstStyle>
          <a:p>
            <a:endParaRPr/>
          </a:p>
        </p:txBody>
      </p:sp>
      <p:sp>
        <p:nvSpPr>
          <p:cNvPr id="15" name="Shape 15"/>
          <p:cNvSpPr txBox="1">
            <a:spLocks noGrp="1"/>
          </p:cNvSpPr>
          <p:nvPr>
            <p:ph type="subTitle" idx="1"/>
          </p:nvPr>
        </p:nvSpPr>
        <p:spPr>
          <a:xfrm>
            <a:off x="1997075" y="2251802"/>
            <a:ext cx="6400799" cy="871800"/>
          </a:xfrm>
          <a:prstGeom prst="rect">
            <a:avLst/>
          </a:prstGeom>
        </p:spPr>
        <p:txBody>
          <a:bodyPr lIns="91425" tIns="91425" rIns="91425" bIns="91425" anchor="t" anchorCtr="0"/>
          <a:lstStyle>
            <a:lvl1pPr>
              <a:spcBef>
                <a:spcPts val="0"/>
              </a:spcBef>
              <a:buClr>
                <a:srgbClr val="FFFFFF"/>
              </a:buClr>
              <a:buNone/>
              <a:defRPr>
                <a:solidFill>
                  <a:srgbClr val="FFFFFF"/>
                </a:solidFill>
              </a:defRPr>
            </a:lvl1pPr>
            <a:lvl2pPr>
              <a:spcBef>
                <a:spcPts val="0"/>
              </a:spcBef>
              <a:buClr>
                <a:srgbClr val="FFFFFF"/>
              </a:buClr>
              <a:buSzPct val="100000"/>
              <a:buNone/>
              <a:defRPr sz="3200">
                <a:solidFill>
                  <a:srgbClr val="FFFFFF"/>
                </a:solidFill>
              </a:defRPr>
            </a:lvl2pPr>
            <a:lvl3pPr>
              <a:spcBef>
                <a:spcPts val="0"/>
              </a:spcBef>
              <a:buClr>
                <a:srgbClr val="FFFFFF"/>
              </a:buClr>
              <a:buSzPct val="100000"/>
              <a:buNone/>
              <a:defRPr sz="3200">
                <a:solidFill>
                  <a:srgbClr val="FFFFFF"/>
                </a:solidFill>
              </a:defRPr>
            </a:lvl3pPr>
            <a:lvl4pPr>
              <a:spcBef>
                <a:spcPts val="0"/>
              </a:spcBef>
              <a:buClr>
                <a:srgbClr val="FFFFFF"/>
              </a:buClr>
              <a:buSzPct val="100000"/>
              <a:buNone/>
              <a:defRPr sz="3200">
                <a:solidFill>
                  <a:srgbClr val="FFFFFF"/>
                </a:solidFill>
              </a:defRPr>
            </a:lvl4pPr>
            <a:lvl5pPr>
              <a:spcBef>
                <a:spcPts val="0"/>
              </a:spcBef>
              <a:buClr>
                <a:srgbClr val="FFFFFF"/>
              </a:buClr>
              <a:buSzPct val="100000"/>
              <a:buNone/>
              <a:defRPr sz="3200">
                <a:solidFill>
                  <a:srgbClr val="FFFFFF"/>
                </a:solidFill>
              </a:defRPr>
            </a:lvl5pPr>
            <a:lvl6pPr>
              <a:spcBef>
                <a:spcPts val="0"/>
              </a:spcBef>
              <a:buClr>
                <a:srgbClr val="FFFFFF"/>
              </a:buClr>
              <a:buSzPct val="100000"/>
              <a:buNone/>
              <a:defRPr sz="3200">
                <a:solidFill>
                  <a:srgbClr val="FFFFFF"/>
                </a:solidFill>
              </a:defRPr>
            </a:lvl6pPr>
            <a:lvl7pPr>
              <a:spcBef>
                <a:spcPts val="0"/>
              </a:spcBef>
              <a:buClr>
                <a:srgbClr val="FFFFFF"/>
              </a:buClr>
              <a:buSzPct val="100000"/>
              <a:buNone/>
              <a:defRPr sz="3200">
                <a:solidFill>
                  <a:srgbClr val="FFFFFF"/>
                </a:solidFill>
              </a:defRPr>
            </a:lvl7pPr>
            <a:lvl8pPr>
              <a:spcBef>
                <a:spcPts val="0"/>
              </a:spcBef>
              <a:buClr>
                <a:srgbClr val="FFFFFF"/>
              </a:buClr>
              <a:buSzPct val="100000"/>
              <a:buNone/>
              <a:defRPr sz="3200">
                <a:solidFill>
                  <a:srgbClr val="FFFFFF"/>
                </a:solidFill>
              </a:defRPr>
            </a:lvl8pPr>
            <a:lvl9pPr>
              <a:spcBef>
                <a:spcPts val="0"/>
              </a:spcBef>
              <a:buClr>
                <a:srgbClr val="FFFFFF"/>
              </a:buClr>
              <a:buSzPct val="100000"/>
              <a:buNone/>
              <a:defRPr sz="3200">
                <a:solidFill>
                  <a:srgbClr val="FFFFFF"/>
                </a:solidFill>
              </a:defRPr>
            </a:lvl9pPr>
          </a:lstStyle>
          <a:p>
            <a:endParaRPr/>
          </a:p>
        </p:txBody>
      </p:sp>
      <p:sp>
        <p:nvSpPr>
          <p:cNvPr id="16" name="Shape 16"/>
          <p:cNvSpPr/>
          <p:nvPr/>
        </p:nvSpPr>
        <p:spPr>
          <a:xfrm>
            <a:off x="0" y="0"/>
            <a:ext cx="3135299" cy="5143499"/>
          </a:xfrm>
          <a:prstGeom prst="rect">
            <a:avLst/>
          </a:prstGeom>
          <a:noFill/>
          <a:ln>
            <a:noFill/>
          </a:ln>
        </p:spPr>
        <p:txBody>
          <a:bodyPr lIns="91425" tIns="45700" rIns="91425" bIns="45700" anchor="t" anchorCtr="0">
            <a:noAutofit/>
          </a:bodyPr>
          <a:lstStyle/>
          <a:p>
            <a:pPr>
              <a:spcBef>
                <a:spcPts val="0"/>
              </a:spcBef>
              <a:buNone/>
            </a:pPr>
            <a:endParaRPr/>
          </a:p>
        </p:txBody>
      </p:sp>
      <p:sp>
        <p:nvSpPr>
          <p:cNvPr id="17" name="Shape 17"/>
          <p:cNvSpPr/>
          <p:nvPr/>
        </p:nvSpPr>
        <p:spPr>
          <a:xfrm>
            <a:off x="3175" y="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18" name="Shape 18"/>
          <p:cNvSpPr/>
          <p:nvPr/>
        </p:nvSpPr>
        <p:spPr>
          <a:xfrm>
            <a:off x="3175" y="1916906"/>
            <a:ext cx="635000" cy="611981"/>
          </a:xfrm>
          <a:custGeom>
            <a:avLst/>
            <a:gdLst/>
            <a:ahLst/>
            <a:cxnLst/>
            <a:rect l="0" t="0" r="0" b="0"/>
            <a:pathLst>
              <a:path w="400" h="514" extrusionOk="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19" name="Shape 19"/>
          <p:cNvSpPr/>
          <p:nvPr/>
        </p:nvSpPr>
        <p:spPr>
          <a:xfrm>
            <a:off x="3175" y="1307306"/>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152400" y="1307306"/>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21" name="Shape 21"/>
          <p:cNvSpPr/>
          <p:nvPr/>
        </p:nvSpPr>
        <p:spPr>
          <a:xfrm>
            <a:off x="152400" y="3226593"/>
            <a:ext cx="1317625" cy="609600"/>
          </a:xfrm>
          <a:custGeom>
            <a:avLst/>
            <a:gdLst/>
            <a:ahLst/>
            <a:cxnLst/>
            <a:rect l="0" t="0" r="0" b="0"/>
            <a:pathLst>
              <a:path w="830" h="512" extrusionOk="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22" name="Shape 22"/>
          <p:cNvSpPr/>
          <p:nvPr/>
        </p:nvSpPr>
        <p:spPr>
          <a:xfrm>
            <a:off x="152400" y="2614612"/>
            <a:ext cx="1317625" cy="611981"/>
          </a:xfrm>
          <a:custGeom>
            <a:avLst/>
            <a:gdLst/>
            <a:ahLst/>
            <a:cxnLst/>
            <a:rect l="0" t="0" r="0" b="0"/>
            <a:pathLst>
              <a:path w="830" h="514" extrusionOk="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23" name="Shape 23"/>
          <p:cNvSpPr/>
          <p:nvPr/>
        </p:nvSpPr>
        <p:spPr>
          <a:xfrm>
            <a:off x="984250" y="2614612"/>
            <a:ext cx="1322387" cy="611981"/>
          </a:xfrm>
          <a:custGeom>
            <a:avLst/>
            <a:gdLst/>
            <a:ahLst/>
            <a:cxnLst/>
            <a:rect l="0" t="0" r="0" b="0"/>
            <a:pathLst>
              <a:path w="833" h="514" extrusionOk="0">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24" name="Shape 24"/>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25" name="Shape 25"/>
          <p:cNvSpPr/>
          <p:nvPr/>
        </p:nvSpPr>
        <p:spPr>
          <a:xfrm>
            <a:off x="984250" y="4533900"/>
            <a:ext cx="1322387" cy="609600"/>
          </a:xfrm>
          <a:custGeom>
            <a:avLst/>
            <a:gdLst/>
            <a:ahLst/>
            <a:cxnLst/>
            <a:rect l="0" t="0" r="0" b="0"/>
            <a:pathLst>
              <a:path w="833" h="512" extrusionOk="0">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26" name="Shape 26"/>
          <p:cNvSpPr/>
          <p:nvPr/>
        </p:nvSpPr>
        <p:spPr>
          <a:xfrm>
            <a:off x="984250" y="3924300"/>
            <a:ext cx="1322387" cy="609600"/>
          </a:xfrm>
          <a:custGeom>
            <a:avLst/>
            <a:gdLst/>
            <a:ahLst/>
            <a:cxnLst/>
            <a:rect l="0" t="0" r="0" b="0"/>
            <a:pathLst>
              <a:path w="833" h="512" extrusionOk="0">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27" name="Shape 27"/>
          <p:cNvSpPr/>
          <p:nvPr/>
        </p:nvSpPr>
        <p:spPr>
          <a:xfrm>
            <a:off x="1820863" y="3924300"/>
            <a:ext cx="1317625" cy="609600"/>
          </a:xfrm>
          <a:custGeom>
            <a:avLst/>
            <a:gdLst/>
            <a:ahLst/>
            <a:cxnLst/>
            <a:rect l="0" t="0" r="0" b="0"/>
            <a:pathLst>
              <a:path w="830" h="512" extrusionOk="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28" name="Shape 28"/>
          <p:cNvSpPr/>
          <p:nvPr/>
        </p:nvSpPr>
        <p:spPr>
          <a:xfrm>
            <a:off x="3175" y="6096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29" name="Shape 29"/>
          <p:cNvSpPr/>
          <p:nvPr/>
        </p:nvSpPr>
        <p:spPr>
          <a:xfrm>
            <a:off x="152400" y="1916906"/>
            <a:ext cx="1317625" cy="611981"/>
          </a:xfrm>
          <a:custGeom>
            <a:avLst/>
            <a:gdLst/>
            <a:ahLst/>
            <a:cxnLst/>
            <a:rect l="0" t="0" r="0" b="0"/>
            <a:pathLst>
              <a:path w="830" h="514" extrusionOk="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0" name="Shape 30"/>
          <p:cNvSpPr/>
          <p:nvPr/>
        </p:nvSpPr>
        <p:spPr>
          <a:xfrm>
            <a:off x="984250" y="3226593"/>
            <a:ext cx="1322387" cy="609600"/>
          </a:xfrm>
          <a:custGeom>
            <a:avLst/>
            <a:gdLst/>
            <a:ahLst/>
            <a:cxnLst/>
            <a:rect l="0" t="0" r="0" b="0"/>
            <a:pathLst>
              <a:path w="833" h="512" extrusionOk="0">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1" name="Shape 31"/>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2" name="Shape 32"/>
          <p:cNvSpPr/>
          <p:nvPr/>
        </p:nvSpPr>
        <p:spPr>
          <a:xfrm>
            <a:off x="1820863" y="4533900"/>
            <a:ext cx="1317625" cy="609600"/>
          </a:xfrm>
          <a:custGeom>
            <a:avLst/>
            <a:gdLst/>
            <a:ahLst/>
            <a:cxnLst/>
            <a:rect l="0" t="0" r="0" b="0"/>
            <a:pathLst>
              <a:path w="830" h="512" extrusionOk="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3" name="Shape 33"/>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34" name="Shape 34"/>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35" name="Shape 35"/>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36" name="Shape 36"/>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37" name="Shape 3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38" name="Shape 3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39" name="Shape 3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40" name="Shape 40"/>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pPr>
              <a:spcBef>
                <a:spcPts val="0"/>
              </a:spcBef>
              <a:buNone/>
            </a:pPr>
            <a:endParaRPr/>
          </a:p>
        </p:txBody>
      </p:sp>
      <p:sp>
        <p:nvSpPr>
          <p:cNvPr id="41" name="Shape 41"/>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42" name="Shape 42"/>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43" name="Shape 4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687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body" idx="1"/>
          </p:nvPr>
        </p:nvSpPr>
        <p:spPr>
          <a:xfrm>
            <a:off x="457200" y="1200150"/>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48" name="Shape 4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49" name="Shape 4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50" name="Shape 50"/>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51" name="Shape 5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687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body" idx="1"/>
          </p:nvPr>
        </p:nvSpPr>
        <p:spPr>
          <a:xfrm>
            <a:off x="457200" y="1200150"/>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55" name="Shape 55"/>
          <p:cNvSpPr txBox="1">
            <a:spLocks noGrp="1"/>
          </p:cNvSpPr>
          <p:nvPr>
            <p:ph type="body" idx="2"/>
          </p:nvPr>
        </p:nvSpPr>
        <p:spPr>
          <a:xfrm>
            <a:off x="4648200" y="1200150"/>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56" name="Shape 56"/>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57" name="Shape 57"/>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58" name="Shape 58"/>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59" name="Shape 59"/>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60" name="Shape 6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687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3" name="Shape 63"/>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64" name="Shape 64"/>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65" name="Shape 65"/>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66" name="Shape 66"/>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67" name="Shape 67"/>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68" name="Shape 68"/>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69" name="Shape 69"/>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70" name="Shape 70"/>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71" name="Shape 7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1574800" y="3320653"/>
            <a:ext cx="5486399" cy="513300"/>
          </a:xfrm>
          <a:prstGeom prst="rect">
            <a:avLst/>
          </a:prstGeom>
        </p:spPr>
        <p:txBody>
          <a:bodyPr lIns="91425" tIns="91425" rIns="91425" bIns="91425" anchor="t" anchorCtr="0"/>
          <a:lstStyle>
            <a:lvl1pPr algn="ctr">
              <a:spcBef>
                <a:spcPts val="0"/>
              </a:spcBef>
              <a:buSzPct val="100000"/>
              <a:buNone/>
              <a:defRPr sz="1800"/>
            </a:lvl1pPr>
          </a:lstStyle>
          <a:p>
            <a:endParaRPr/>
          </a:p>
        </p:txBody>
      </p:sp>
      <p:sp>
        <p:nvSpPr>
          <p:cNvPr id="74" name="Shape 74"/>
          <p:cNvSpPr/>
          <p:nvPr/>
        </p:nvSpPr>
        <p:spPr>
          <a:xfrm>
            <a:off x="3175" y="2614612"/>
            <a:ext cx="635000" cy="611981"/>
          </a:xfrm>
          <a:custGeom>
            <a:avLst/>
            <a:gdLst/>
            <a:ahLst/>
            <a:cxnLst/>
            <a:rect l="0" t="0" r="0" b="0"/>
            <a:pathLst>
              <a:path w="400" h="514" extrusionOk="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75" name="Shape 75"/>
          <p:cNvSpPr/>
          <p:nvPr/>
        </p:nvSpPr>
        <p:spPr>
          <a:xfrm>
            <a:off x="3175" y="3226593"/>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76" name="Shape 76"/>
          <p:cNvSpPr/>
          <p:nvPr/>
        </p:nvSpPr>
        <p:spPr>
          <a:xfrm>
            <a:off x="152400" y="4533900"/>
            <a:ext cx="1317625" cy="609600"/>
          </a:xfrm>
          <a:custGeom>
            <a:avLst/>
            <a:gdLst/>
            <a:ahLst/>
            <a:cxnLst/>
            <a:rect l="0" t="0" r="0" b="0"/>
            <a:pathLst>
              <a:path w="830" h="512" extrusionOk="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lIns="91425" tIns="45700" rIns="91425" bIns="45700" anchor="t" anchorCtr="0">
            <a:noAutofit/>
          </a:bodyPr>
          <a:lstStyle/>
          <a:p>
            <a:pPr>
              <a:spcBef>
                <a:spcPts val="0"/>
              </a:spcBef>
              <a:buNone/>
            </a:pPr>
            <a:endParaRPr/>
          </a:p>
        </p:txBody>
      </p:sp>
      <p:sp>
        <p:nvSpPr>
          <p:cNvPr id="77" name="Shape 77"/>
          <p:cNvSpPr/>
          <p:nvPr/>
        </p:nvSpPr>
        <p:spPr>
          <a:xfrm>
            <a:off x="152400" y="3924300"/>
            <a:ext cx="1317625" cy="609600"/>
          </a:xfrm>
          <a:custGeom>
            <a:avLst/>
            <a:gdLst/>
            <a:ahLst/>
            <a:cxnLst/>
            <a:rect l="0" t="0" r="0" b="0"/>
            <a:pathLst>
              <a:path w="830" h="512" extrusionOk="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lIns="91425" tIns="45700" rIns="91425" bIns="45700" anchor="t" anchorCtr="0">
            <a:noAutofit/>
          </a:bodyPr>
          <a:lstStyle/>
          <a:p>
            <a:pPr>
              <a:spcBef>
                <a:spcPts val="0"/>
              </a:spcBef>
              <a:buNone/>
            </a:pPr>
            <a:endParaRPr/>
          </a:p>
        </p:txBody>
      </p:sp>
      <p:sp>
        <p:nvSpPr>
          <p:cNvPr id="78" name="Shape 78"/>
          <p:cNvSpPr/>
          <p:nvPr/>
        </p:nvSpPr>
        <p:spPr>
          <a:xfrm>
            <a:off x="7415211" y="0"/>
            <a:ext cx="1555750" cy="612226"/>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79" name="Shape 79"/>
          <p:cNvSpPr/>
          <p:nvPr/>
        </p:nvSpPr>
        <p:spPr>
          <a:xfrm>
            <a:off x="8397875" y="1310183"/>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lIns="91425" tIns="45700" rIns="91425" bIns="45700" anchor="t" anchorCtr="0">
            <a:noAutofit/>
          </a:bodyPr>
          <a:lstStyle/>
          <a:p>
            <a:pPr>
              <a:spcBef>
                <a:spcPts val="0"/>
              </a:spcBef>
              <a:buNone/>
            </a:pPr>
            <a:endParaRPr/>
          </a:p>
        </p:txBody>
      </p:sp>
      <p:sp>
        <p:nvSpPr>
          <p:cNvPr id="80" name="Shape 80"/>
          <p:cNvSpPr/>
          <p:nvPr/>
        </p:nvSpPr>
        <p:spPr>
          <a:xfrm>
            <a:off x="8397875" y="1920392"/>
            <a:ext cx="746125" cy="610209"/>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81" name="Shape 81"/>
          <p:cNvSpPr/>
          <p:nvPr/>
        </p:nvSpPr>
        <p:spPr>
          <a:xfrm>
            <a:off x="7415211" y="612225"/>
            <a:ext cx="1555750" cy="610209"/>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91425" tIns="45700" rIns="91425" bIns="45700" anchor="t" anchorCtr="0">
            <a:noAutofit/>
          </a:bodyPr>
          <a:lstStyle/>
          <a:p>
            <a:pPr>
              <a:spcBef>
                <a:spcPts val="0"/>
              </a:spcBef>
              <a:buNone/>
            </a:pPr>
            <a:endParaRPr/>
          </a:p>
        </p:txBody>
      </p:sp>
      <p:sp>
        <p:nvSpPr>
          <p:cNvPr id="82" name="Shape 8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890DA"/>
            </a:gs>
            <a:gs pos="100000">
              <a:schemeClr val="dk2"/>
            </a:gs>
          </a:gsLst>
          <a:path path="circle">
            <a:fillToRect t="100000" r="100000"/>
          </a:path>
          <a:tileRect l="-100000" b="-100000"/>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687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a:solidFill>
                  <a:schemeClr val="lt1"/>
                </a:solidFill>
              </a:defRPr>
            </a:lvl1pPr>
            <a:lvl2pPr>
              <a:spcBef>
                <a:spcPts val="0"/>
              </a:spcBef>
              <a:buClr>
                <a:schemeClr val="lt1"/>
              </a:buClr>
              <a:buSzPct val="100000"/>
              <a:buNone/>
              <a:defRPr sz="3600">
                <a:solidFill>
                  <a:schemeClr val="lt1"/>
                </a:solidFill>
              </a:defRPr>
            </a:lvl2pPr>
            <a:lvl3pPr>
              <a:spcBef>
                <a:spcPts val="0"/>
              </a:spcBef>
              <a:buClr>
                <a:schemeClr val="lt1"/>
              </a:buClr>
              <a:buSzPct val="100000"/>
              <a:buNone/>
              <a:defRPr sz="3600">
                <a:solidFill>
                  <a:schemeClr val="lt1"/>
                </a:solidFill>
              </a:defRPr>
            </a:lvl3pPr>
            <a:lvl4pPr>
              <a:spcBef>
                <a:spcPts val="0"/>
              </a:spcBef>
              <a:buClr>
                <a:schemeClr val="lt1"/>
              </a:buClr>
              <a:buSzPct val="100000"/>
              <a:buNone/>
              <a:defRPr sz="3600">
                <a:solidFill>
                  <a:schemeClr val="lt1"/>
                </a:solidFill>
              </a:defRPr>
            </a:lvl4pPr>
            <a:lvl5pPr>
              <a:spcBef>
                <a:spcPts val="0"/>
              </a:spcBef>
              <a:buClr>
                <a:schemeClr val="lt1"/>
              </a:buClr>
              <a:buSzPct val="100000"/>
              <a:buNone/>
              <a:defRPr sz="3600">
                <a:solidFill>
                  <a:schemeClr val="lt1"/>
                </a:solidFill>
              </a:defRPr>
            </a:lvl5pPr>
            <a:lvl6pPr>
              <a:spcBef>
                <a:spcPts val="0"/>
              </a:spcBef>
              <a:buClr>
                <a:schemeClr val="lt1"/>
              </a:buClr>
              <a:buSzPct val="100000"/>
              <a:buNone/>
              <a:defRPr sz="3600">
                <a:solidFill>
                  <a:schemeClr val="lt1"/>
                </a:solidFill>
              </a:defRPr>
            </a:lvl6pPr>
            <a:lvl7pPr>
              <a:spcBef>
                <a:spcPts val="0"/>
              </a:spcBef>
              <a:buClr>
                <a:schemeClr val="lt1"/>
              </a:buClr>
              <a:buSzPct val="100000"/>
              <a:buNone/>
              <a:defRPr sz="3600">
                <a:solidFill>
                  <a:schemeClr val="lt1"/>
                </a:solidFill>
              </a:defRPr>
            </a:lvl7pPr>
            <a:lvl8pPr>
              <a:spcBef>
                <a:spcPts val="0"/>
              </a:spcBef>
              <a:buClr>
                <a:schemeClr val="lt1"/>
              </a:buClr>
              <a:buSzPct val="100000"/>
              <a:buNone/>
              <a:defRPr sz="3600">
                <a:solidFill>
                  <a:schemeClr val="lt1"/>
                </a:solidFill>
              </a:defRPr>
            </a:lvl8pPr>
            <a:lvl9pPr>
              <a:spcBef>
                <a:spcPts val="0"/>
              </a:spcBef>
              <a:buClr>
                <a:schemeClr val="lt1"/>
              </a:buClr>
              <a:buSzPct val="100000"/>
              <a:buNone/>
              <a:defRPr sz="3600">
                <a:solidFill>
                  <a:schemeClr val="lt1"/>
                </a:solidFill>
              </a:defRPr>
            </a:lvl9pPr>
          </a:lstStyle>
          <a:p>
            <a:endParaRPr/>
          </a:p>
        </p:txBody>
      </p:sp>
      <p:sp>
        <p:nvSpPr>
          <p:cNvPr id="6" name="Shape 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lt1"/>
              </a:buClr>
              <a:buSzPct val="100000"/>
              <a:defRPr sz="3200">
                <a:solidFill>
                  <a:schemeClr val="lt1"/>
                </a:solidFill>
              </a:defRPr>
            </a:lvl1pPr>
            <a:lvl2pPr>
              <a:spcBef>
                <a:spcPts val="560"/>
              </a:spcBef>
              <a:buClr>
                <a:schemeClr val="lt1"/>
              </a:buClr>
              <a:buSzPct val="100000"/>
              <a:defRPr sz="2800">
                <a:solidFill>
                  <a:schemeClr val="lt1"/>
                </a:solidFill>
              </a:defRPr>
            </a:lvl2pPr>
            <a:lvl3pPr>
              <a:spcBef>
                <a:spcPts val="480"/>
              </a:spcBef>
              <a:buClr>
                <a:schemeClr val="lt1"/>
              </a:buClr>
              <a:buSzPct val="100000"/>
              <a:defRPr sz="2400">
                <a:solidFill>
                  <a:schemeClr val="lt1"/>
                </a:solidFill>
              </a:defRPr>
            </a:lvl3pPr>
            <a:lvl4pPr>
              <a:spcBef>
                <a:spcPts val="400"/>
              </a:spcBef>
              <a:buClr>
                <a:schemeClr val="lt1"/>
              </a:buClr>
              <a:buSzPct val="100000"/>
              <a:defRPr sz="2000">
                <a:solidFill>
                  <a:schemeClr val="lt1"/>
                </a:solidFill>
              </a:defRPr>
            </a:lvl4pPr>
            <a:lvl5pPr>
              <a:spcBef>
                <a:spcPts val="400"/>
              </a:spcBef>
              <a:buClr>
                <a:schemeClr val="lt1"/>
              </a:buClr>
              <a:buSzPct val="100000"/>
              <a:defRPr sz="2000">
                <a:solidFill>
                  <a:schemeClr val="lt1"/>
                </a:solidFill>
              </a:defRPr>
            </a:lvl5pPr>
            <a:lvl6pPr>
              <a:spcBef>
                <a:spcPts val="400"/>
              </a:spcBef>
              <a:buClr>
                <a:schemeClr val="lt1"/>
              </a:buClr>
              <a:buSzPct val="100000"/>
              <a:defRPr sz="2000">
                <a:solidFill>
                  <a:schemeClr val="lt1"/>
                </a:solidFill>
              </a:defRPr>
            </a:lvl6pPr>
            <a:lvl7pPr>
              <a:spcBef>
                <a:spcPts val="400"/>
              </a:spcBef>
              <a:buClr>
                <a:schemeClr val="lt1"/>
              </a:buClr>
              <a:buSzPct val="100000"/>
              <a:defRPr sz="2000">
                <a:solidFill>
                  <a:schemeClr val="lt1"/>
                </a:solidFill>
              </a:defRPr>
            </a:lvl7pPr>
            <a:lvl8pPr>
              <a:spcBef>
                <a:spcPts val="400"/>
              </a:spcBef>
              <a:buClr>
                <a:schemeClr val="lt1"/>
              </a:buClr>
              <a:buSzPct val="100000"/>
              <a:defRPr sz="2000">
                <a:solidFill>
                  <a:schemeClr val="lt1"/>
                </a:solidFill>
              </a:defRPr>
            </a:lvl8pPr>
            <a:lvl9pPr>
              <a:spcBef>
                <a:spcPts val="400"/>
              </a:spcBef>
              <a:buClr>
                <a:schemeClr val="lt1"/>
              </a:buClr>
              <a:buSzPct val="100000"/>
              <a:defRPr sz="2000">
                <a:solidFill>
                  <a:schemeClr val="lt1"/>
                </a:solidFill>
              </a:defRPr>
            </a:lvl9pPr>
          </a:lstStyle>
          <a:p>
            <a:endParaRPr/>
          </a:p>
        </p:txBody>
      </p:sp>
      <p:sp>
        <p:nvSpPr>
          <p:cNvPr id="7" name="Shape 7"/>
          <p:cNvSpPr/>
          <p:nvPr/>
        </p:nvSpPr>
        <p:spPr>
          <a:xfrm>
            <a:off x="0" y="0"/>
            <a:ext cx="3135299" cy="5143499"/>
          </a:xfrm>
          <a:prstGeom prst="rect">
            <a:avLst/>
          </a:prstGeom>
          <a:noFill/>
          <a:ln>
            <a:noFill/>
          </a:ln>
        </p:spPr>
        <p:txBody>
          <a:bodyPr lIns="91425" tIns="45700" rIns="91425" bIns="45700" anchor="t" anchorCtr="0">
            <a:noAutofit/>
          </a:bodyPr>
          <a:lstStyle/>
          <a:p>
            <a:pPr>
              <a:spcBef>
                <a:spcPts val="0"/>
              </a:spcBef>
              <a:buNone/>
            </a:pPr>
            <a:endParaRPr/>
          </a:p>
        </p:txBody>
      </p:sp>
      <p:sp>
        <p:nvSpPr>
          <p:cNvPr id="8" name="Shape 8"/>
          <p:cNvSpPr/>
          <p:nvPr/>
        </p:nvSpPr>
        <p:spPr>
          <a:xfrm>
            <a:off x="3175" y="4533900"/>
            <a:ext cx="635000" cy="609600"/>
          </a:xfrm>
          <a:custGeom>
            <a:avLst/>
            <a:gdLst/>
            <a:ahLst/>
            <a:cxnLst/>
            <a:rect l="0" t="0" r="0" b="0"/>
            <a:pathLst>
              <a:path w="400" h="512" extrusionOk="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lIns="91425" tIns="45700" rIns="91425" bIns="45700" anchor="t" anchorCtr="0">
            <a:noAutofit/>
          </a:bodyPr>
          <a:lstStyle/>
          <a:p>
            <a:pPr>
              <a:spcBef>
                <a:spcPts val="0"/>
              </a:spcBef>
              <a:buNone/>
            </a:pPr>
            <a:endParaRPr/>
          </a:p>
        </p:txBody>
      </p:sp>
      <p:sp>
        <p:nvSpPr>
          <p:cNvPr id="9" name="Shape 9"/>
          <p:cNvSpPr/>
          <p:nvPr/>
        </p:nvSpPr>
        <p:spPr>
          <a:xfrm>
            <a:off x="3175" y="3924300"/>
            <a:ext cx="635000" cy="609600"/>
          </a:xfrm>
          <a:custGeom>
            <a:avLst/>
            <a:gdLst/>
            <a:ahLst/>
            <a:cxnLst/>
            <a:rect l="0" t="0" r="0" b="0"/>
            <a:pathLst>
              <a:path w="400" h="512" extrusionOk="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10" name="Shape 10"/>
          <p:cNvSpPr/>
          <p:nvPr/>
        </p:nvSpPr>
        <p:spPr>
          <a:xfrm>
            <a:off x="8397875" y="2017"/>
            <a:ext cx="746125" cy="610209"/>
          </a:xfrm>
          <a:custGeom>
            <a:avLst/>
            <a:gdLst/>
            <a:ahLst/>
            <a:cxnLst/>
            <a:rect l="0" t="0" r="0" b="0"/>
            <a:pathLst>
              <a:path w="470" h="605" extrusionOk="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lIns="91425" tIns="45700" rIns="91425" bIns="45700" anchor="t" anchorCtr="0">
            <a:noAutofit/>
          </a:bodyPr>
          <a:lstStyle/>
          <a:p>
            <a:pPr>
              <a:spcBef>
                <a:spcPts val="0"/>
              </a:spcBef>
              <a:buNone/>
            </a:pPr>
            <a:endParaRPr/>
          </a:p>
        </p:txBody>
      </p:sp>
      <p:sp>
        <p:nvSpPr>
          <p:cNvPr id="11" name="Shape 11"/>
          <p:cNvSpPr/>
          <p:nvPr/>
        </p:nvSpPr>
        <p:spPr>
          <a:xfrm>
            <a:off x="8397875" y="612225"/>
            <a:ext cx="746125" cy="607183"/>
          </a:xfrm>
          <a:custGeom>
            <a:avLst/>
            <a:gdLst/>
            <a:ahLst/>
            <a:cxnLst/>
            <a:rect l="0" t="0" r="0" b="0"/>
            <a:pathLst>
              <a:path w="470" h="602" extrusionOk="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lIns="91425" tIns="45700" rIns="91425" bIns="45700" anchor="t" anchorCtr="0">
            <a:noAutofit/>
          </a:bodyPr>
          <a:lstStyle/>
          <a:p>
            <a:pPr>
              <a:spcBef>
                <a:spcPts val="0"/>
              </a:spcBef>
              <a:buNone/>
            </a:pPr>
            <a:endParaRPr/>
          </a:p>
        </p:txBody>
      </p:sp>
      <p:sp>
        <p:nvSpPr>
          <p:cNvPr id="12" name="Shape 12"/>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a4esl.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lextutor.ca/tests/levels/recognition/2_10k/"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eclass.srv.ualberta.ca/pluginfile.php/1888847/mod_resource/content/2/Day5_Article1.pdf" TargetMode="External"/><Relationship Id="rId7" Type="http://schemas.openxmlformats.org/officeDocument/2006/relationships/hyperlink" Target="http://iteslj.org/Techniques/Yun-DefiningWords.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www.nysut.org/~/media/files/nysut/resources/2012/may/educators-voice-5-assessments/edvoicev_07_daily_assessment_esl.pdf?la=en" TargetMode="External"/><Relationship Id="rId5" Type="http://schemas.openxmlformats.org/officeDocument/2006/relationships/hyperlink" Target="http://forum.quoteland.com/eve/forums/a/tpc/f/99191541/m/4301937495" TargetMode="External"/><Relationship Id="rId4" Type="http://schemas.openxmlformats.org/officeDocument/2006/relationships/hyperlink" Target="http://iteslj.org/Techniques/Bazo-FourSkill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1772525" y="1037250"/>
            <a:ext cx="6400799" cy="1293900"/>
          </a:xfrm>
          <a:prstGeom prst="rect">
            <a:avLst/>
          </a:prstGeom>
        </p:spPr>
        <p:txBody>
          <a:bodyPr lIns="91425" tIns="91425" rIns="91425" bIns="91425" anchor="b" anchorCtr="0">
            <a:noAutofit/>
          </a:bodyPr>
          <a:lstStyle/>
          <a:p>
            <a:pPr>
              <a:spcBef>
                <a:spcPts val="0"/>
              </a:spcBef>
              <a:buNone/>
            </a:pPr>
            <a:r>
              <a:rPr lang="en" sz="3600"/>
              <a:t>Assessing ELLs Not Performing at Grade Level</a:t>
            </a:r>
          </a:p>
        </p:txBody>
      </p:sp>
      <p:sp>
        <p:nvSpPr>
          <p:cNvPr id="87" name="Shape 87"/>
          <p:cNvSpPr txBox="1">
            <a:spLocks noGrp="1"/>
          </p:cNvSpPr>
          <p:nvPr>
            <p:ph type="subTitle" idx="1"/>
          </p:nvPr>
        </p:nvSpPr>
        <p:spPr>
          <a:xfrm>
            <a:off x="7002900" y="3977925"/>
            <a:ext cx="2141099" cy="1165500"/>
          </a:xfrm>
          <a:prstGeom prst="rect">
            <a:avLst/>
          </a:prstGeom>
        </p:spPr>
        <p:txBody>
          <a:bodyPr lIns="91425" tIns="91425" rIns="91425" bIns="91425" anchor="t" anchorCtr="0">
            <a:noAutofit/>
          </a:bodyPr>
          <a:lstStyle/>
          <a:p>
            <a:pPr rtl="0">
              <a:spcBef>
                <a:spcPts val="0"/>
              </a:spcBef>
              <a:buNone/>
            </a:pPr>
            <a:r>
              <a:rPr lang="en" sz="1800"/>
              <a:t>Mariyah Adamji</a:t>
            </a:r>
          </a:p>
          <a:p>
            <a:pPr rtl="0">
              <a:spcBef>
                <a:spcPts val="0"/>
              </a:spcBef>
              <a:buNone/>
            </a:pPr>
            <a:r>
              <a:rPr lang="en" sz="1800"/>
              <a:t>Tasha Frank</a:t>
            </a:r>
          </a:p>
          <a:p>
            <a:pPr>
              <a:spcBef>
                <a:spcPts val="0"/>
              </a:spcBef>
              <a:buNone/>
            </a:pPr>
            <a:r>
              <a:rPr lang="en" sz="1800"/>
              <a:t>Jordyn Hugill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WMLS-R Continued..</a:t>
            </a:r>
          </a:p>
        </p:txBody>
      </p:sp>
      <p:sp>
        <p:nvSpPr>
          <p:cNvPr id="145" name="Shape 14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sz="2400"/>
              <a:t>Uses of the Survey:</a:t>
            </a:r>
          </a:p>
          <a:p>
            <a:pPr marL="457200" lvl="0" indent="-381000" rtl="0">
              <a:spcBef>
                <a:spcPts val="0"/>
              </a:spcBef>
              <a:buClr>
                <a:schemeClr val="lt1"/>
              </a:buClr>
              <a:buSzPct val="100000"/>
              <a:buFont typeface="Arial"/>
              <a:buChar char="●"/>
            </a:pPr>
            <a:r>
              <a:rPr lang="en" sz="2400"/>
              <a:t>assess the level of language proficiency</a:t>
            </a:r>
          </a:p>
          <a:p>
            <a:pPr marL="457200" lvl="0" indent="-381000" rtl="0">
              <a:spcBef>
                <a:spcPts val="0"/>
              </a:spcBef>
              <a:buClr>
                <a:schemeClr val="lt1"/>
              </a:buClr>
              <a:buSzPct val="100000"/>
              <a:buFont typeface="Arial"/>
              <a:buChar char="●"/>
            </a:pPr>
            <a:r>
              <a:rPr lang="en" sz="2400"/>
              <a:t>measure CALP</a:t>
            </a:r>
          </a:p>
          <a:p>
            <a:pPr marL="457200" lvl="0" indent="-381000" rtl="0">
              <a:spcBef>
                <a:spcPts val="0"/>
              </a:spcBef>
              <a:buClr>
                <a:schemeClr val="lt1"/>
              </a:buClr>
              <a:buSzPct val="100000"/>
              <a:buFont typeface="Arial"/>
              <a:buChar char="●"/>
            </a:pPr>
            <a:r>
              <a:rPr lang="en" sz="2400"/>
              <a:t>lesson planning </a:t>
            </a:r>
          </a:p>
          <a:p>
            <a:pPr marL="457200" lvl="0" indent="-381000" rtl="0">
              <a:spcBef>
                <a:spcPts val="0"/>
              </a:spcBef>
              <a:buClr>
                <a:schemeClr val="lt1"/>
              </a:buClr>
              <a:buSzPct val="100000"/>
              <a:buFont typeface="Arial"/>
              <a:buChar char="●"/>
            </a:pPr>
            <a:r>
              <a:rPr lang="en" sz="2400"/>
              <a:t>monitoring student progress</a:t>
            </a:r>
          </a:p>
          <a:p>
            <a:pPr marL="457200" lvl="0" indent="-381000" rtl="0">
              <a:spcBef>
                <a:spcPts val="0"/>
              </a:spcBef>
              <a:buClr>
                <a:schemeClr val="lt1"/>
              </a:buClr>
              <a:buSzPct val="100000"/>
              <a:buFont typeface="Arial"/>
              <a:buChar char="●"/>
            </a:pPr>
            <a:r>
              <a:rPr lang="en" sz="2400"/>
              <a:t>evaluate program</a:t>
            </a:r>
          </a:p>
          <a:p>
            <a:pPr rtl="0">
              <a:spcBef>
                <a:spcPts val="0"/>
              </a:spcBef>
              <a:buNone/>
            </a:pPr>
            <a:endParaRPr sz="2400"/>
          </a:p>
          <a:p>
            <a:pPr rtl="0">
              <a:spcBef>
                <a:spcPts val="0"/>
              </a:spcBef>
              <a:buNone/>
            </a:pPr>
            <a:endParaRPr sz="2400"/>
          </a:p>
          <a:p>
            <a:pPr lvl="0" rtl="0">
              <a:spcBef>
                <a:spcPts val="0"/>
              </a:spcBef>
              <a:buNone/>
            </a:pPr>
            <a:r>
              <a:rPr lang="en" sz="2400"/>
              <a:t>http://www.assess.nelson.com/test-ind/wmls-r.html</a:t>
            </a:r>
          </a:p>
          <a:p>
            <a:pPr>
              <a:spcBef>
                <a:spcPts val="0"/>
              </a:spcBef>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Purposes of Assessment</a:t>
            </a:r>
          </a:p>
        </p:txBody>
      </p:sp>
      <p:sp>
        <p:nvSpPr>
          <p:cNvPr id="151" name="Shape 15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spcBef>
                <a:spcPts val="0"/>
              </a:spcBef>
              <a:buNone/>
            </a:pPr>
            <a:r>
              <a:rPr lang="en" sz="2600"/>
              <a:t>Do I want to….</a:t>
            </a:r>
          </a:p>
          <a:p>
            <a:pPr marL="457200" lvl="0" indent="-381000" rtl="0">
              <a:spcBef>
                <a:spcPts val="0"/>
              </a:spcBef>
              <a:buClr>
                <a:schemeClr val="lt1"/>
              </a:buClr>
              <a:buSzPct val="100000"/>
              <a:buFont typeface="Arial"/>
              <a:buChar char="●"/>
            </a:pPr>
            <a:r>
              <a:rPr lang="en" sz="2400"/>
              <a:t>inform instructional planning?</a:t>
            </a:r>
          </a:p>
          <a:p>
            <a:pPr marL="457200" lvl="0" indent="-381000" rtl="0">
              <a:spcBef>
                <a:spcPts val="0"/>
              </a:spcBef>
              <a:buClr>
                <a:schemeClr val="lt1"/>
              </a:buClr>
              <a:buSzPct val="100000"/>
              <a:buFont typeface="Arial"/>
              <a:buChar char="●"/>
            </a:pPr>
            <a:r>
              <a:rPr lang="en" sz="2400"/>
              <a:t>place a student based on ability?</a:t>
            </a:r>
          </a:p>
          <a:p>
            <a:pPr marL="457200" lvl="0" indent="-381000" rtl="0">
              <a:spcBef>
                <a:spcPts val="0"/>
              </a:spcBef>
              <a:buClr>
                <a:schemeClr val="lt1"/>
              </a:buClr>
              <a:buSzPct val="100000"/>
              <a:buFont typeface="Arial"/>
              <a:buChar char="●"/>
            </a:pPr>
            <a:r>
              <a:rPr lang="en" sz="2400"/>
              <a:t>further develop my program?</a:t>
            </a:r>
          </a:p>
          <a:p>
            <a:pPr marL="457200" lvl="0" indent="-381000">
              <a:spcBef>
                <a:spcPts val="0"/>
              </a:spcBef>
              <a:buClr>
                <a:schemeClr val="lt1"/>
              </a:buClr>
              <a:buSzPct val="100000"/>
              <a:buFont typeface="Arial"/>
              <a:buChar char="●"/>
            </a:pPr>
            <a:r>
              <a:rPr lang="en" sz="2400"/>
              <a:t>evaluate the effectiveness of my program?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How to Assess</a:t>
            </a:r>
          </a:p>
        </p:txBody>
      </p:sp>
      <p:sp>
        <p:nvSpPr>
          <p:cNvPr id="157" name="Shape 15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sz="2400"/>
              <a:t>Use a wide range of authentic tasks, tools, and techniques.</a:t>
            </a:r>
          </a:p>
          <a:p>
            <a:pPr marL="914400" lvl="0" indent="-381000" rtl="0">
              <a:spcBef>
                <a:spcPts val="0"/>
              </a:spcBef>
              <a:buClr>
                <a:schemeClr val="lt1"/>
              </a:buClr>
              <a:buSzPct val="100000"/>
              <a:buFont typeface="Arial"/>
              <a:buChar char="●"/>
            </a:pPr>
            <a:r>
              <a:rPr lang="en" sz="2400"/>
              <a:t>rich tasks</a:t>
            </a:r>
          </a:p>
          <a:p>
            <a:pPr marL="914400" lvl="0" indent="-381000" rtl="0">
              <a:spcBef>
                <a:spcPts val="0"/>
              </a:spcBef>
              <a:buClr>
                <a:schemeClr val="lt1"/>
              </a:buClr>
              <a:buSzPct val="100000"/>
              <a:buFont typeface="Arial"/>
              <a:buChar char="●"/>
            </a:pPr>
            <a:r>
              <a:rPr lang="en" sz="2400"/>
              <a:t>multiple response options</a:t>
            </a:r>
          </a:p>
          <a:p>
            <a:pPr marL="914400" lvl="0" indent="-381000" rtl="0">
              <a:spcBef>
                <a:spcPts val="0"/>
              </a:spcBef>
              <a:buClr>
                <a:schemeClr val="lt1"/>
              </a:buClr>
              <a:buSzPct val="100000"/>
              <a:buFont typeface="Arial"/>
              <a:buChar char="●"/>
            </a:pPr>
            <a:r>
              <a:rPr lang="en" sz="2400"/>
              <a:t>checklists</a:t>
            </a:r>
          </a:p>
          <a:p>
            <a:pPr marL="914400" lvl="0" indent="-381000" rtl="0">
              <a:spcBef>
                <a:spcPts val="0"/>
              </a:spcBef>
              <a:buClr>
                <a:schemeClr val="lt1"/>
              </a:buClr>
              <a:buSzPct val="100000"/>
              <a:buFont typeface="Arial"/>
              <a:buChar char="●"/>
            </a:pPr>
            <a:r>
              <a:rPr lang="en" sz="2400"/>
              <a:t>rating scales</a:t>
            </a:r>
          </a:p>
          <a:p>
            <a:pPr marL="914400" lvl="0" indent="-381000" rtl="0">
              <a:spcBef>
                <a:spcPts val="0"/>
              </a:spcBef>
              <a:buClr>
                <a:schemeClr val="lt1"/>
              </a:buClr>
              <a:buSzPct val="100000"/>
              <a:buFont typeface="Arial"/>
              <a:buChar char="●"/>
            </a:pPr>
            <a:r>
              <a:rPr lang="en" sz="2400"/>
              <a:t>portfolios</a:t>
            </a:r>
          </a:p>
          <a:p>
            <a:pPr marL="914400" lvl="0" indent="-381000">
              <a:spcBef>
                <a:spcPts val="0"/>
              </a:spcBef>
              <a:buClr>
                <a:schemeClr val="lt1"/>
              </a:buClr>
              <a:buSzPct val="100000"/>
              <a:buFont typeface="Arial"/>
              <a:buChar char="●"/>
            </a:pPr>
            <a:r>
              <a:rPr lang="en" sz="2400"/>
              <a:t>comprehensive rubrics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How to Use Assessment</a:t>
            </a:r>
          </a:p>
        </p:txBody>
      </p:sp>
      <p:sp>
        <p:nvSpPr>
          <p:cNvPr id="163" name="Shape 16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assess both strengths and weaknesses of the student</a:t>
            </a:r>
          </a:p>
          <a:p>
            <a:pPr marL="457200" lvl="0" indent="-381000" rtl="0">
              <a:spcBef>
                <a:spcPts val="0"/>
              </a:spcBef>
              <a:buClr>
                <a:schemeClr val="lt1"/>
              </a:buClr>
              <a:buSzPct val="100000"/>
              <a:buFont typeface="Arial"/>
              <a:buChar char="●"/>
            </a:pPr>
            <a:r>
              <a:rPr lang="en" sz="2400"/>
              <a:t>informational, dynamic tool</a:t>
            </a:r>
          </a:p>
          <a:p>
            <a:pPr marL="457200" lvl="0" indent="-381000" rtl="0">
              <a:spcBef>
                <a:spcPts val="0"/>
              </a:spcBef>
              <a:buClr>
                <a:schemeClr val="lt1"/>
              </a:buClr>
              <a:buSzPct val="100000"/>
              <a:buFont typeface="Arial"/>
              <a:buChar char="●"/>
            </a:pPr>
            <a:r>
              <a:rPr lang="en" sz="2400"/>
              <a:t>provide meaningful feedback</a:t>
            </a:r>
          </a:p>
          <a:p>
            <a:pPr marL="457200" lvl="0" indent="-381000">
              <a:spcBef>
                <a:spcPts val="0"/>
              </a:spcBef>
              <a:buClr>
                <a:schemeClr val="lt1"/>
              </a:buClr>
              <a:buSzPct val="100000"/>
              <a:buFont typeface="Arial"/>
              <a:buChar char="●"/>
            </a:pPr>
            <a:r>
              <a:rPr lang="en" sz="2400"/>
              <a:t>formative rather than summative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440975" y="238078"/>
            <a:ext cx="6879600" cy="857400"/>
          </a:xfrm>
          <a:prstGeom prst="rect">
            <a:avLst/>
          </a:prstGeom>
        </p:spPr>
        <p:txBody>
          <a:bodyPr lIns="91425" tIns="91425" rIns="91425" bIns="91425" anchor="b" anchorCtr="0">
            <a:noAutofit/>
          </a:bodyPr>
          <a:lstStyle/>
          <a:p>
            <a:pPr>
              <a:spcBef>
                <a:spcPts val="0"/>
              </a:spcBef>
              <a:buNone/>
            </a:pPr>
            <a:r>
              <a:rPr lang="en" dirty="0"/>
              <a:t>Summative vs. Formative</a:t>
            </a:r>
          </a:p>
        </p:txBody>
      </p:sp>
      <p:sp>
        <p:nvSpPr>
          <p:cNvPr id="169" name="Shape 169"/>
          <p:cNvSpPr txBox="1">
            <a:spLocks noGrp="1"/>
          </p:cNvSpPr>
          <p:nvPr>
            <p:ph type="body" idx="1"/>
          </p:nvPr>
        </p:nvSpPr>
        <p:spPr>
          <a:xfrm>
            <a:off x="1162925" y="1242900"/>
            <a:ext cx="3574200" cy="17085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standardized</a:t>
            </a:r>
          </a:p>
          <a:p>
            <a:pPr marL="457200" lvl="0" indent="-381000" rtl="0">
              <a:spcBef>
                <a:spcPts val="0"/>
              </a:spcBef>
              <a:buClr>
                <a:schemeClr val="lt1"/>
              </a:buClr>
              <a:buSzPct val="100000"/>
              <a:buFont typeface="Arial"/>
              <a:buChar char="●"/>
            </a:pPr>
            <a:r>
              <a:rPr lang="en" sz="2400"/>
              <a:t>convergent</a:t>
            </a:r>
          </a:p>
          <a:p>
            <a:pPr marL="457200" lvl="0" indent="-381000" rtl="0">
              <a:spcBef>
                <a:spcPts val="0"/>
              </a:spcBef>
              <a:buClr>
                <a:schemeClr val="lt1"/>
              </a:buClr>
              <a:buSzPct val="100000"/>
              <a:buFont typeface="Arial"/>
              <a:buChar char="●"/>
            </a:pPr>
            <a:r>
              <a:rPr lang="en" sz="2400"/>
              <a:t>static</a:t>
            </a:r>
          </a:p>
          <a:p>
            <a:pPr marL="457200" lvl="0" indent="-381000">
              <a:spcBef>
                <a:spcPts val="0"/>
              </a:spcBef>
              <a:buClr>
                <a:schemeClr val="lt1"/>
              </a:buClr>
              <a:buSzPct val="100000"/>
              <a:buFont typeface="Arial"/>
              <a:buChar char="●"/>
            </a:pPr>
            <a:r>
              <a:rPr lang="en" sz="2400"/>
              <a:t>assessment </a:t>
            </a:r>
            <a:r>
              <a:rPr lang="en" sz="2400" i="1"/>
              <a:t>of </a:t>
            </a:r>
            <a:r>
              <a:rPr lang="en" sz="2400"/>
              <a:t>learning</a:t>
            </a:r>
          </a:p>
        </p:txBody>
      </p:sp>
      <p:sp>
        <p:nvSpPr>
          <p:cNvPr id="170" name="Shape 170"/>
          <p:cNvSpPr txBox="1">
            <a:spLocks noGrp="1"/>
          </p:cNvSpPr>
          <p:nvPr>
            <p:ph type="body" idx="2"/>
          </p:nvPr>
        </p:nvSpPr>
        <p:spPr>
          <a:xfrm>
            <a:off x="4919025" y="1242900"/>
            <a:ext cx="3574200" cy="16230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dirty="0">
                <a:solidFill>
                  <a:schemeClr val="bg1"/>
                </a:solidFill>
              </a:rPr>
              <a:t>informational</a:t>
            </a:r>
          </a:p>
          <a:p>
            <a:pPr marL="457200" lvl="0" indent="-381000" rtl="0">
              <a:spcBef>
                <a:spcPts val="0"/>
              </a:spcBef>
              <a:buClr>
                <a:schemeClr val="lt1"/>
              </a:buClr>
              <a:buSzPct val="100000"/>
              <a:buFont typeface="Arial"/>
              <a:buChar char="●"/>
            </a:pPr>
            <a:r>
              <a:rPr lang="en" sz="2400" dirty="0">
                <a:solidFill>
                  <a:schemeClr val="bg1"/>
                </a:solidFill>
              </a:rPr>
              <a:t>divergent</a:t>
            </a:r>
          </a:p>
          <a:p>
            <a:pPr marL="457200" lvl="0" indent="-381000" rtl="0">
              <a:spcBef>
                <a:spcPts val="0"/>
              </a:spcBef>
              <a:buClr>
                <a:schemeClr val="lt1"/>
              </a:buClr>
              <a:buSzPct val="100000"/>
              <a:buFont typeface="Arial"/>
              <a:buChar char="●"/>
            </a:pPr>
            <a:r>
              <a:rPr lang="en" sz="2400" dirty="0">
                <a:solidFill>
                  <a:schemeClr val="bg1"/>
                </a:solidFill>
              </a:rPr>
              <a:t>dynamic</a:t>
            </a:r>
          </a:p>
          <a:p>
            <a:pPr marL="457200" lvl="0" indent="-381000" rtl="0">
              <a:spcBef>
                <a:spcPts val="0"/>
              </a:spcBef>
              <a:buClr>
                <a:schemeClr val="lt1"/>
              </a:buClr>
              <a:buSzPct val="100000"/>
              <a:buFont typeface="Arial"/>
              <a:buChar char="●"/>
            </a:pPr>
            <a:r>
              <a:rPr lang="en" sz="2400" dirty="0">
                <a:solidFill>
                  <a:schemeClr val="bg1"/>
                </a:solidFill>
              </a:rPr>
              <a:t>assessment </a:t>
            </a:r>
            <a:r>
              <a:rPr lang="en" sz="2400" i="1" dirty="0">
                <a:solidFill>
                  <a:schemeClr val="bg1"/>
                </a:solidFill>
              </a:rPr>
              <a:t>for </a:t>
            </a:r>
            <a:r>
              <a:rPr lang="en" sz="2400" dirty="0">
                <a:solidFill>
                  <a:schemeClr val="bg1"/>
                </a:solidFill>
              </a:rPr>
              <a:t>learning</a:t>
            </a:r>
          </a:p>
        </p:txBody>
      </p:sp>
      <p:pic>
        <p:nvPicPr>
          <p:cNvPr id="171" name="Shape 171"/>
          <p:cNvPicPr preferRelativeResize="0"/>
          <p:nvPr/>
        </p:nvPicPr>
        <p:blipFill>
          <a:blip r:embed="rId3">
            <a:alphaModFix/>
          </a:blip>
          <a:stretch>
            <a:fillRect/>
          </a:stretch>
        </p:blipFill>
        <p:spPr>
          <a:xfrm>
            <a:off x="2838875" y="3163300"/>
            <a:ext cx="3352075" cy="18997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Key Principles</a:t>
            </a:r>
          </a:p>
        </p:txBody>
      </p:sp>
      <p:sp>
        <p:nvSpPr>
          <p:cNvPr id="177" name="Shape 177"/>
          <p:cNvSpPr txBox="1">
            <a:spLocks noGrp="1"/>
          </p:cNvSpPr>
          <p:nvPr>
            <p:ph type="body" idx="1"/>
          </p:nvPr>
        </p:nvSpPr>
        <p:spPr>
          <a:xfrm>
            <a:off x="382325" y="1168075"/>
            <a:ext cx="8229600" cy="36303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AutoNum type="arabicPeriod"/>
            </a:pPr>
            <a:r>
              <a:rPr lang="en" sz="2400"/>
              <a:t>Assessment activities should help teachers make instructional decisions. </a:t>
            </a:r>
          </a:p>
          <a:p>
            <a:pPr marL="457200" lvl="0" indent="-381000" rtl="0">
              <a:spcBef>
                <a:spcPts val="0"/>
              </a:spcBef>
              <a:buClr>
                <a:schemeClr val="lt1"/>
              </a:buClr>
              <a:buSzPct val="100000"/>
              <a:buFont typeface="Arial"/>
              <a:buAutoNum type="arabicPeriod"/>
            </a:pPr>
            <a:r>
              <a:rPr lang="en" sz="2400"/>
              <a:t>Assessment strategies should help teachers find out what students know and can do...not what they cannot do. </a:t>
            </a:r>
          </a:p>
          <a:p>
            <a:pPr marL="457200" lvl="0" indent="-381000" rtl="0">
              <a:spcBef>
                <a:spcPts val="0"/>
              </a:spcBef>
              <a:buClr>
                <a:schemeClr val="lt1"/>
              </a:buClr>
              <a:buSzPct val="100000"/>
              <a:buFont typeface="Arial"/>
              <a:buAutoNum type="arabicPeriod"/>
            </a:pPr>
            <a:r>
              <a:rPr lang="en" sz="2400"/>
              <a:t>The holistic context for learning should be considered and assessed. </a:t>
            </a:r>
          </a:p>
          <a:p>
            <a:pPr>
              <a:spcBef>
                <a:spcPts val="0"/>
              </a:spcBef>
              <a:buNone/>
            </a:pPr>
            <a:endParaRPr sz="24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Key Principles Cont.</a:t>
            </a:r>
          </a:p>
        </p:txBody>
      </p:sp>
      <p:sp>
        <p:nvSpPr>
          <p:cNvPr id="183" name="Shape 18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indent="-457200" rtl="0">
              <a:spcBef>
                <a:spcPts val="0"/>
              </a:spcBef>
            </a:pPr>
            <a:r>
              <a:rPr lang="en-CA" sz="2400" dirty="0" smtClean="0"/>
              <a:t>4. 	</a:t>
            </a:r>
            <a:r>
              <a:rPr lang="en" sz="2400" dirty="0" smtClean="0"/>
              <a:t>Assessment </a:t>
            </a:r>
            <a:r>
              <a:rPr lang="en" sz="2400" dirty="0"/>
              <a:t>activities should grow out of authentic </a:t>
            </a:r>
            <a:r>
              <a:rPr lang="en" sz="2400" dirty="0" smtClean="0"/>
              <a:t>learning </a:t>
            </a:r>
            <a:r>
              <a:rPr lang="en" sz="2400" dirty="0"/>
              <a:t>activities. </a:t>
            </a:r>
          </a:p>
          <a:p>
            <a:pPr marL="457200" indent="-457200" rtl="0">
              <a:spcBef>
                <a:spcPts val="0"/>
              </a:spcBef>
              <a:buAutoNum type="arabicPeriod" startAt="5"/>
            </a:pPr>
            <a:r>
              <a:rPr lang="en" sz="2400" dirty="0" smtClean="0"/>
              <a:t>Best </a:t>
            </a:r>
            <a:r>
              <a:rPr lang="en" sz="2400" dirty="0"/>
              <a:t>assessments of student learning </a:t>
            </a:r>
            <a:r>
              <a:rPr lang="en" sz="2400" dirty="0" smtClean="0"/>
              <a:t>are</a:t>
            </a:r>
            <a:r>
              <a:rPr lang="en-CA" sz="2400" dirty="0" smtClean="0"/>
              <a:t>   </a:t>
            </a:r>
          </a:p>
          <a:p>
            <a:pPr marL="457200" indent="-457200" rtl="0">
              <a:spcBef>
                <a:spcPts val="0"/>
              </a:spcBef>
            </a:pPr>
            <a:r>
              <a:rPr lang="en-CA" sz="2400" dirty="0" smtClean="0"/>
              <a:t>      </a:t>
            </a:r>
            <a:r>
              <a:rPr lang="en" sz="2400" dirty="0" smtClean="0"/>
              <a:t>longitudinal</a:t>
            </a:r>
            <a:r>
              <a:rPr lang="en" sz="2400" dirty="0"/>
              <a:t>...they take place over time.</a:t>
            </a:r>
          </a:p>
          <a:p>
            <a:pPr marL="457200" lvl="0" indent="-457200" rtl="0">
              <a:spcBef>
                <a:spcPts val="0"/>
              </a:spcBef>
              <a:buAutoNum type="arabicPeriod" startAt="6"/>
            </a:pPr>
            <a:r>
              <a:rPr lang="en" sz="2400" dirty="0" smtClean="0"/>
              <a:t>Each </a:t>
            </a:r>
            <a:r>
              <a:rPr lang="en" sz="2400" dirty="0"/>
              <a:t>assessment activity should have a specific </a:t>
            </a:r>
            <a:r>
              <a:rPr lang="en-CA" sz="2400" dirty="0" smtClean="0"/>
              <a:t>   </a:t>
            </a:r>
          </a:p>
          <a:p>
            <a:pPr marL="457200" lvl="0" indent="-457200" rtl="0">
              <a:spcBef>
                <a:spcPts val="0"/>
              </a:spcBef>
            </a:pPr>
            <a:r>
              <a:rPr lang="en-CA" sz="2400" dirty="0" smtClean="0"/>
              <a:t>      </a:t>
            </a:r>
            <a:r>
              <a:rPr lang="en" sz="2400" dirty="0" smtClean="0"/>
              <a:t>objective-linked </a:t>
            </a:r>
            <a:r>
              <a:rPr lang="en" sz="2400" dirty="0"/>
              <a:t>purpose. (pp. 91–92)</a:t>
            </a:r>
          </a:p>
          <a:p>
            <a:pPr lvl="0" rtl="0">
              <a:spcBef>
                <a:spcPts val="0"/>
              </a:spcBef>
              <a:buClr>
                <a:schemeClr val="dk1"/>
              </a:buClr>
              <a:buFont typeface="Arial"/>
              <a:buNone/>
            </a:pPr>
            <a:endParaRPr sz="2400" dirty="0"/>
          </a:p>
          <a:p>
            <a:pPr lvl="0" rtl="0">
              <a:spcBef>
                <a:spcPts val="0"/>
              </a:spcBef>
              <a:buClr>
                <a:schemeClr val="dk1"/>
              </a:buClr>
              <a:buFont typeface="Arial"/>
              <a:buNone/>
            </a:pPr>
            <a:endParaRPr sz="2400" dirty="0"/>
          </a:p>
          <a:p>
            <a:pPr lvl="0" rtl="0">
              <a:spcBef>
                <a:spcPts val="0"/>
              </a:spcBef>
              <a:buClr>
                <a:schemeClr val="dk1"/>
              </a:buClr>
              <a:buSzPct val="78571"/>
              <a:buFont typeface="Arial"/>
              <a:buNone/>
            </a:pPr>
            <a:r>
              <a:rPr lang="en" sz="1400" dirty="0">
                <a:solidFill>
                  <a:srgbClr val="F3F3F3"/>
                </a:solidFill>
              </a:rPr>
              <a:t>Lenski, S. D., Ehlers-Zavala, F., Daniel, M. C., &amp; Sun-Irminger, X. (2006). Assessing English-Language Learners in Mainstream Classrooms. </a:t>
            </a:r>
            <a:r>
              <a:rPr lang="en" sz="1400" i="1" dirty="0">
                <a:solidFill>
                  <a:srgbClr val="F3F3F3"/>
                </a:solidFill>
              </a:rPr>
              <a:t>Reading Teacher</a:t>
            </a:r>
            <a:r>
              <a:rPr lang="en" sz="1400" dirty="0">
                <a:solidFill>
                  <a:srgbClr val="F3F3F3"/>
                </a:solidFill>
              </a:rPr>
              <a:t>, </a:t>
            </a:r>
            <a:r>
              <a:rPr lang="en" sz="1400" i="1" dirty="0">
                <a:solidFill>
                  <a:srgbClr val="F3F3F3"/>
                </a:solidFill>
              </a:rPr>
              <a:t>60</a:t>
            </a:r>
            <a:r>
              <a:rPr lang="en" sz="1400" dirty="0">
                <a:solidFill>
                  <a:srgbClr val="F3F3F3"/>
                </a:solidFill>
              </a:rPr>
              <a:t>(1), 24-34.</a:t>
            </a:r>
          </a:p>
          <a:p>
            <a:pPr>
              <a:spcBef>
                <a:spcPts val="0"/>
              </a:spcBef>
              <a:buNone/>
            </a:pPr>
            <a:endParaRPr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True or False</a:t>
            </a:r>
          </a:p>
        </p:txBody>
      </p:sp>
      <p:sp>
        <p:nvSpPr>
          <p:cNvPr id="189" name="Shape 18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AutoNum type="arabicPeriod"/>
            </a:pPr>
            <a:r>
              <a:rPr lang="en" sz="2400"/>
              <a:t>It is important to understand the cultural background of the students that you are assessing.</a:t>
            </a:r>
          </a:p>
          <a:p>
            <a:pPr marL="457200" lvl="0" indent="-381000" rtl="0">
              <a:spcBef>
                <a:spcPts val="0"/>
              </a:spcBef>
              <a:buClr>
                <a:schemeClr val="lt1"/>
              </a:buClr>
              <a:buSzPct val="100000"/>
              <a:buFont typeface="Arial"/>
              <a:buAutoNum type="arabicPeriod"/>
            </a:pPr>
            <a:r>
              <a:rPr lang="en" sz="2400"/>
              <a:t>Summative assessments are more beneficial to ELLs.</a:t>
            </a:r>
          </a:p>
          <a:p>
            <a:pPr marL="457200" lvl="0" indent="-381000" rtl="0">
              <a:spcBef>
                <a:spcPts val="0"/>
              </a:spcBef>
              <a:buClr>
                <a:schemeClr val="lt1"/>
              </a:buClr>
              <a:buSzPct val="100000"/>
              <a:buFont typeface="Arial"/>
              <a:buAutoNum type="arabicPeriod"/>
            </a:pPr>
            <a:r>
              <a:rPr lang="en" sz="2400"/>
              <a:t>Assessments are used to find out what a student cannot do.</a:t>
            </a:r>
          </a:p>
          <a:p>
            <a:pPr marL="457200" lvl="0" indent="-381000" rtl="0">
              <a:spcBef>
                <a:spcPts val="0"/>
              </a:spcBef>
              <a:buClr>
                <a:schemeClr val="lt1"/>
              </a:buClr>
              <a:buSzPct val="100000"/>
              <a:buFont typeface="Arial"/>
              <a:buAutoNum type="arabicPeriod"/>
            </a:pPr>
            <a:r>
              <a:rPr lang="en" sz="2400"/>
              <a:t>Assessments should be used for a specific purpose.</a:t>
            </a:r>
          </a:p>
          <a:p>
            <a:pPr marL="457200" lvl="0" indent="-381000">
              <a:spcBef>
                <a:spcPts val="0"/>
              </a:spcBef>
              <a:buClr>
                <a:schemeClr val="lt1"/>
              </a:buClr>
              <a:buSzPct val="100000"/>
              <a:buFont typeface="Arial"/>
              <a:buAutoNum type="arabicPeriod"/>
            </a:pPr>
            <a:r>
              <a:rPr lang="en" sz="2400"/>
              <a:t>Assessment is the collection and interpretation of student information.</a:t>
            </a:r>
          </a:p>
        </p:txBody>
      </p:sp>
      <p:pic>
        <p:nvPicPr>
          <p:cNvPr id="190" name="Shape 190"/>
          <p:cNvPicPr preferRelativeResize="0"/>
          <p:nvPr/>
        </p:nvPicPr>
        <p:blipFill>
          <a:blip r:embed="rId3">
            <a:alphaModFix/>
          </a:blip>
          <a:stretch>
            <a:fillRect/>
          </a:stretch>
        </p:blipFill>
        <p:spPr>
          <a:xfrm>
            <a:off x="7837250" y="3911037"/>
            <a:ext cx="967175" cy="9671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248825" y="205975"/>
            <a:ext cx="8361599" cy="1229999"/>
          </a:xfrm>
          <a:prstGeom prst="rect">
            <a:avLst/>
          </a:prstGeom>
        </p:spPr>
        <p:txBody>
          <a:bodyPr lIns="91425" tIns="91425" rIns="91425" bIns="91425" anchor="b" anchorCtr="0">
            <a:noAutofit/>
          </a:bodyPr>
          <a:lstStyle/>
          <a:p>
            <a:pPr rtl="0">
              <a:spcBef>
                <a:spcPts val="0"/>
              </a:spcBef>
              <a:buNone/>
            </a:pPr>
            <a:endParaRPr sz="3200"/>
          </a:p>
          <a:p>
            <a:pPr rtl="0">
              <a:spcBef>
                <a:spcPts val="0"/>
              </a:spcBef>
              <a:buNone/>
            </a:pPr>
            <a:endParaRPr sz="3200"/>
          </a:p>
          <a:p>
            <a:pPr rtl="0">
              <a:spcBef>
                <a:spcPts val="0"/>
              </a:spcBef>
              <a:buNone/>
            </a:pPr>
            <a:endParaRPr sz="3200"/>
          </a:p>
          <a:p>
            <a:pPr rtl="0">
              <a:spcBef>
                <a:spcPts val="0"/>
              </a:spcBef>
              <a:buNone/>
            </a:pPr>
            <a:endParaRPr sz="3200"/>
          </a:p>
          <a:p>
            <a:pPr>
              <a:spcBef>
                <a:spcPts val="0"/>
              </a:spcBef>
              <a:buNone/>
            </a:pPr>
            <a:r>
              <a:rPr lang="en" sz="3200"/>
              <a:t>The four main elements of Language are:</a:t>
            </a:r>
          </a:p>
        </p:txBody>
      </p:sp>
      <p:sp>
        <p:nvSpPr>
          <p:cNvPr id="196" name="Shape 196"/>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endParaRPr/>
          </a:p>
          <a:p>
            <a:pPr marL="457200" lvl="0" indent="-431800" rtl="0">
              <a:spcBef>
                <a:spcPts val="0"/>
              </a:spcBef>
              <a:buClr>
                <a:schemeClr val="lt1"/>
              </a:buClr>
              <a:buSzPct val="100000"/>
              <a:buFont typeface="Arial"/>
              <a:buChar char="●"/>
            </a:pPr>
            <a:r>
              <a:rPr lang="en"/>
              <a:t>Listening </a:t>
            </a:r>
          </a:p>
          <a:p>
            <a:pPr marL="457200" lvl="0" indent="-431800" rtl="0">
              <a:spcBef>
                <a:spcPts val="0"/>
              </a:spcBef>
              <a:buClr>
                <a:schemeClr val="lt1"/>
              </a:buClr>
              <a:buSzPct val="100000"/>
              <a:buFont typeface="Arial"/>
              <a:buChar char="●"/>
            </a:pPr>
            <a:r>
              <a:rPr lang="en"/>
              <a:t>Speaking</a:t>
            </a:r>
          </a:p>
          <a:p>
            <a:pPr marL="457200" lvl="0" indent="-431800" rtl="0">
              <a:spcBef>
                <a:spcPts val="0"/>
              </a:spcBef>
              <a:buClr>
                <a:schemeClr val="lt1"/>
              </a:buClr>
              <a:buSzPct val="100000"/>
              <a:buFont typeface="Arial"/>
              <a:buChar char="●"/>
            </a:pPr>
            <a:r>
              <a:rPr lang="en"/>
              <a:t>Reading</a:t>
            </a:r>
          </a:p>
          <a:p>
            <a:pPr marL="457200" lvl="0" indent="-431800" rtl="0">
              <a:spcBef>
                <a:spcPts val="0"/>
              </a:spcBef>
              <a:buClr>
                <a:schemeClr val="lt1"/>
              </a:buClr>
              <a:buSzPct val="100000"/>
              <a:buFont typeface="Arial"/>
              <a:buChar char="●"/>
            </a:pPr>
            <a:r>
              <a:rPr lang="en"/>
              <a:t>Writing </a:t>
            </a:r>
          </a:p>
          <a:p>
            <a:pPr>
              <a:spcBef>
                <a:spcPts val="0"/>
              </a:spcBef>
              <a:buNone/>
            </a:pPr>
            <a:endParaRPr/>
          </a:p>
        </p:txBody>
      </p:sp>
      <p:pic>
        <p:nvPicPr>
          <p:cNvPr id="197" name="Shape 197"/>
          <p:cNvPicPr preferRelativeResize="0"/>
          <p:nvPr/>
        </p:nvPicPr>
        <p:blipFill>
          <a:blip r:embed="rId3">
            <a:alphaModFix/>
          </a:blip>
          <a:stretch>
            <a:fillRect/>
          </a:stretch>
        </p:blipFill>
        <p:spPr>
          <a:xfrm>
            <a:off x="4992125" y="1514225"/>
            <a:ext cx="2857500" cy="28575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Interaction!	</a:t>
            </a:r>
          </a:p>
        </p:txBody>
      </p:sp>
      <p:sp>
        <p:nvSpPr>
          <p:cNvPr id="203" name="Shape 20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a:lnSpc>
                <a:spcPct val="115000"/>
              </a:lnSpc>
              <a:spcBef>
                <a:spcPts val="0"/>
              </a:spcBef>
              <a:buClr>
                <a:schemeClr val="lt1"/>
              </a:buClr>
              <a:buSzPct val="100000"/>
              <a:buFont typeface="Arial"/>
              <a:buChar char="●"/>
            </a:pPr>
            <a:r>
              <a:rPr lang="en"/>
              <a:t>Type in what you think is a strategy for a formative assessment for the element of  </a:t>
            </a:r>
            <a:r>
              <a:rPr lang="en" b="1"/>
              <a:t>listening</a:t>
            </a:r>
            <a:r>
              <a:rPr lang="en"/>
              <a:t>? </a:t>
            </a:r>
          </a:p>
        </p:txBody>
      </p:sp>
      <p:pic>
        <p:nvPicPr>
          <p:cNvPr id="204" name="Shape 204"/>
          <p:cNvPicPr preferRelativeResize="0"/>
          <p:nvPr/>
        </p:nvPicPr>
        <p:blipFill>
          <a:blip r:embed="rId3">
            <a:alphaModFix/>
          </a:blip>
          <a:stretch>
            <a:fillRect/>
          </a:stretch>
        </p:blipFill>
        <p:spPr>
          <a:xfrm>
            <a:off x="4604425" y="2412650"/>
            <a:ext cx="2596924" cy="25969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3453200" y="-3446"/>
            <a:ext cx="3810000" cy="517207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342750"/>
            <a:ext cx="7688999" cy="857400"/>
          </a:xfrm>
          <a:prstGeom prst="rect">
            <a:avLst/>
          </a:prstGeom>
        </p:spPr>
        <p:txBody>
          <a:bodyPr lIns="91425" tIns="91425" rIns="91425" bIns="91425" anchor="b" anchorCtr="0">
            <a:noAutofit/>
          </a:bodyPr>
          <a:lstStyle/>
          <a:p>
            <a:pPr algn="ctr">
              <a:spcBef>
                <a:spcPts val="0"/>
              </a:spcBef>
              <a:buNone/>
            </a:pPr>
            <a:r>
              <a:rPr lang="en" sz="2400" u="sng"/>
              <a:t>Formative Assessment Strategies for Listening</a:t>
            </a:r>
            <a:r>
              <a:rPr lang="en"/>
              <a:t> </a:t>
            </a:r>
          </a:p>
        </p:txBody>
      </p:sp>
      <p:sp>
        <p:nvSpPr>
          <p:cNvPr id="210" name="Shape 210"/>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Example: Listening to Recorded texts</a:t>
            </a:r>
          </a:p>
          <a:p>
            <a:pPr marL="457200" lvl="0" indent="-431800" rtl="0">
              <a:spcBef>
                <a:spcPts val="0"/>
              </a:spcBef>
              <a:buClr>
                <a:schemeClr val="lt1"/>
              </a:buClr>
              <a:buSzPct val="100000"/>
              <a:buFont typeface="Arial"/>
              <a:buChar char="●"/>
            </a:pPr>
            <a:r>
              <a:rPr lang="en"/>
              <a:t>Assessment for any kind of listening task: </a:t>
            </a:r>
          </a:p>
          <a:p>
            <a:pPr marL="914400" lvl="1" indent="-406400" rtl="0">
              <a:spcBef>
                <a:spcPts val="0"/>
              </a:spcBef>
              <a:buClr>
                <a:schemeClr val="lt1"/>
              </a:buClr>
              <a:buSzPct val="87500"/>
              <a:buFont typeface="Arial"/>
              <a:buChar char="○"/>
            </a:pPr>
            <a:r>
              <a:rPr lang="en"/>
              <a:t>Listening Log </a:t>
            </a:r>
          </a:p>
          <a:p>
            <a:pPr marL="914400" lvl="1" indent="-406400" rtl="0">
              <a:spcBef>
                <a:spcPts val="0"/>
              </a:spcBef>
              <a:buClr>
                <a:schemeClr val="lt1"/>
              </a:buClr>
              <a:buSzPct val="87500"/>
              <a:buFont typeface="Arial"/>
              <a:buChar char="○"/>
            </a:pPr>
            <a:r>
              <a:rPr lang="en"/>
              <a:t>Self- Assessment Form </a:t>
            </a:r>
          </a:p>
        </p:txBody>
      </p:sp>
      <p:pic>
        <p:nvPicPr>
          <p:cNvPr id="211" name="Shape 211"/>
          <p:cNvPicPr preferRelativeResize="0"/>
          <p:nvPr/>
        </p:nvPicPr>
        <p:blipFill>
          <a:blip r:embed="rId3">
            <a:alphaModFix/>
          </a:blip>
          <a:stretch>
            <a:fillRect/>
          </a:stretch>
        </p:blipFill>
        <p:spPr>
          <a:xfrm>
            <a:off x="5436800" y="2249725"/>
            <a:ext cx="2816800" cy="240685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342750"/>
            <a:ext cx="7688999" cy="857400"/>
          </a:xfrm>
          <a:prstGeom prst="rect">
            <a:avLst/>
          </a:prstGeom>
        </p:spPr>
        <p:txBody>
          <a:bodyPr lIns="91425" tIns="91425" rIns="91425" bIns="91425" anchor="b" anchorCtr="0">
            <a:noAutofit/>
          </a:bodyPr>
          <a:lstStyle/>
          <a:p>
            <a:pPr lvl="0" algn="ctr" rtl="0">
              <a:spcBef>
                <a:spcPts val="0"/>
              </a:spcBef>
              <a:buNone/>
            </a:pPr>
            <a:r>
              <a:rPr lang="en" sz="2400" u="sng"/>
              <a:t>Formative Assessment Strategies for Listening</a:t>
            </a:r>
            <a:r>
              <a:rPr lang="en"/>
              <a:t> </a:t>
            </a:r>
          </a:p>
        </p:txBody>
      </p:sp>
      <p:sp>
        <p:nvSpPr>
          <p:cNvPr id="217" name="Shape 21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marR="0" lvl="0" indent="-431800" algn="l" rtl="0">
              <a:lnSpc>
                <a:spcPct val="100000"/>
              </a:lnSpc>
              <a:spcBef>
                <a:spcPts val="0"/>
              </a:spcBef>
              <a:spcAft>
                <a:spcPts val="0"/>
              </a:spcAft>
              <a:buClr>
                <a:schemeClr val="lt1"/>
              </a:buClr>
              <a:buSzPct val="100000"/>
              <a:buFont typeface="Arial"/>
              <a:buChar char="●"/>
            </a:pPr>
            <a:r>
              <a:rPr lang="en"/>
              <a:t>Self- Assessment Form</a:t>
            </a:r>
          </a:p>
          <a:p>
            <a:pPr marL="914400" marR="0" lvl="1" indent="-406400" algn="l" rtl="0">
              <a:lnSpc>
                <a:spcPct val="100000"/>
              </a:lnSpc>
              <a:spcBef>
                <a:spcPts val="0"/>
              </a:spcBef>
              <a:spcAft>
                <a:spcPts val="0"/>
              </a:spcAft>
              <a:buClr>
                <a:schemeClr val="lt1"/>
              </a:buClr>
              <a:buSzPct val="87500"/>
              <a:buFont typeface="Arial"/>
              <a:buChar char="○"/>
            </a:pPr>
            <a:r>
              <a:rPr lang="en"/>
              <a:t>Students reflect on their listening strategies before and after each task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12425" y="327750"/>
            <a:ext cx="7688999" cy="857400"/>
          </a:xfrm>
          <a:prstGeom prst="rect">
            <a:avLst/>
          </a:prstGeom>
        </p:spPr>
        <p:txBody>
          <a:bodyPr lIns="91425" tIns="91425" rIns="91425" bIns="91425" anchor="b" anchorCtr="0">
            <a:noAutofit/>
          </a:bodyPr>
          <a:lstStyle/>
          <a:p>
            <a:pPr lvl="0" algn="l" rtl="0">
              <a:spcBef>
                <a:spcPts val="0"/>
              </a:spcBef>
              <a:buNone/>
            </a:pPr>
            <a:r>
              <a:rPr lang="en" sz="3200"/>
              <a:t>Self- Assessment Form</a:t>
            </a:r>
          </a:p>
        </p:txBody>
      </p:sp>
      <p:pic>
        <p:nvPicPr>
          <p:cNvPr id="223" name="Shape 223"/>
          <p:cNvPicPr preferRelativeResize="0"/>
          <p:nvPr/>
        </p:nvPicPr>
        <p:blipFill>
          <a:blip r:embed="rId3">
            <a:alphaModFix/>
          </a:blip>
          <a:stretch>
            <a:fillRect/>
          </a:stretch>
        </p:blipFill>
        <p:spPr>
          <a:xfrm>
            <a:off x="4437100" y="59312"/>
            <a:ext cx="4533899" cy="502487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12425" y="327750"/>
            <a:ext cx="7688999" cy="857400"/>
          </a:xfrm>
          <a:prstGeom prst="rect">
            <a:avLst/>
          </a:prstGeom>
        </p:spPr>
        <p:txBody>
          <a:bodyPr lIns="91425" tIns="91425" rIns="91425" bIns="91425" anchor="b" anchorCtr="0">
            <a:noAutofit/>
          </a:bodyPr>
          <a:lstStyle/>
          <a:p>
            <a:pPr lvl="0" algn="l" rtl="0">
              <a:spcBef>
                <a:spcPts val="0"/>
              </a:spcBef>
              <a:buNone/>
            </a:pPr>
            <a:r>
              <a:rPr lang="en" sz="3200"/>
              <a:t>Listening Log </a:t>
            </a:r>
          </a:p>
        </p:txBody>
      </p:sp>
      <p:pic>
        <p:nvPicPr>
          <p:cNvPr id="229" name="Shape 229"/>
          <p:cNvPicPr preferRelativeResize="0"/>
          <p:nvPr/>
        </p:nvPicPr>
        <p:blipFill>
          <a:blip r:embed="rId3">
            <a:alphaModFix/>
          </a:blip>
          <a:stretch>
            <a:fillRect/>
          </a:stretch>
        </p:blipFill>
        <p:spPr>
          <a:xfrm>
            <a:off x="1425162" y="1185150"/>
            <a:ext cx="6293673" cy="379092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lvl="0" rtl="0">
              <a:spcBef>
                <a:spcPts val="0"/>
              </a:spcBef>
              <a:buNone/>
            </a:pPr>
            <a:r>
              <a:rPr lang="en"/>
              <a:t>Interaction!	</a:t>
            </a:r>
          </a:p>
        </p:txBody>
      </p:sp>
      <p:sp>
        <p:nvSpPr>
          <p:cNvPr id="235" name="Shape 23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Type in what you think is a strategy for a formative assessment for the element of  </a:t>
            </a:r>
            <a:r>
              <a:rPr lang="en" b="1"/>
              <a:t>speaking</a:t>
            </a:r>
            <a:r>
              <a:rPr lang="en"/>
              <a:t>? </a:t>
            </a:r>
          </a:p>
        </p:txBody>
      </p:sp>
      <p:pic>
        <p:nvPicPr>
          <p:cNvPr id="236" name="Shape 236"/>
          <p:cNvPicPr preferRelativeResize="0"/>
          <p:nvPr/>
        </p:nvPicPr>
        <p:blipFill>
          <a:blip r:embed="rId3">
            <a:alphaModFix/>
          </a:blip>
          <a:stretch>
            <a:fillRect/>
          </a:stretch>
        </p:blipFill>
        <p:spPr>
          <a:xfrm>
            <a:off x="3163625" y="2346525"/>
            <a:ext cx="2548974" cy="254897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Speaking</a:t>
            </a:r>
          </a:p>
        </p:txBody>
      </p:sp>
      <p:sp>
        <p:nvSpPr>
          <p:cNvPr id="242" name="Shape 24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Spontaneous Speaking Assessments</a:t>
            </a:r>
          </a:p>
          <a:p>
            <a:pPr marL="914400" lvl="1" indent="-406400" rtl="0">
              <a:spcBef>
                <a:spcPts val="0"/>
              </a:spcBef>
              <a:buClr>
                <a:schemeClr val="lt1"/>
              </a:buClr>
              <a:buSzPct val="87500"/>
              <a:buFont typeface="Courier New"/>
              <a:buChar char="o"/>
            </a:pPr>
            <a:r>
              <a:rPr lang="en"/>
              <a:t>Example: Give Images to students </a:t>
            </a:r>
          </a:p>
          <a:p>
            <a:pPr>
              <a:spcBef>
                <a:spcPts val="0"/>
              </a:spcBef>
              <a:buNone/>
            </a:pPr>
            <a:endParaRPr/>
          </a:p>
        </p:txBody>
      </p:sp>
      <p:pic>
        <p:nvPicPr>
          <p:cNvPr id="243" name="Shape 243"/>
          <p:cNvPicPr preferRelativeResize="0"/>
          <p:nvPr/>
        </p:nvPicPr>
        <p:blipFill>
          <a:blip r:embed="rId3">
            <a:alphaModFix/>
          </a:blip>
          <a:stretch>
            <a:fillRect/>
          </a:stretch>
        </p:blipFill>
        <p:spPr>
          <a:xfrm>
            <a:off x="2573053" y="2285700"/>
            <a:ext cx="3387749" cy="232517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lvl="0" algn="ctr" rtl="0">
              <a:spcBef>
                <a:spcPts val="0"/>
              </a:spcBef>
              <a:buNone/>
            </a:pPr>
            <a:endParaRPr sz="2400" u="sng"/>
          </a:p>
          <a:p>
            <a:pPr lvl="0" algn="ctr" rtl="0">
              <a:spcBef>
                <a:spcPts val="0"/>
              </a:spcBef>
              <a:buNone/>
            </a:pPr>
            <a:endParaRPr sz="2400" u="sng"/>
          </a:p>
          <a:p>
            <a:pPr lvl="0" algn="ctr" rtl="0">
              <a:spcBef>
                <a:spcPts val="0"/>
              </a:spcBef>
              <a:buNone/>
            </a:pPr>
            <a:endParaRPr sz="2400" u="sng"/>
          </a:p>
          <a:p>
            <a:pPr lvl="0" algn="ctr" rtl="0">
              <a:spcBef>
                <a:spcPts val="0"/>
              </a:spcBef>
              <a:buNone/>
            </a:pPr>
            <a:r>
              <a:rPr lang="en" sz="2400" u="sng"/>
              <a:t>Formative Assessment Strategies for Speaking</a:t>
            </a:r>
          </a:p>
        </p:txBody>
      </p:sp>
      <p:sp>
        <p:nvSpPr>
          <p:cNvPr id="249" name="Shape 24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Alternate way: </a:t>
            </a:r>
          </a:p>
          <a:p>
            <a:pPr marL="914400" lvl="1" indent="-406400" rtl="0">
              <a:spcBef>
                <a:spcPts val="0"/>
              </a:spcBef>
              <a:buClr>
                <a:schemeClr val="lt1"/>
              </a:buClr>
              <a:buSzPct val="87500"/>
              <a:buFont typeface="Courier New"/>
              <a:buChar char="o"/>
            </a:pPr>
            <a:r>
              <a:rPr lang="en"/>
              <a:t>Have students in pairs with the images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lvl="0" algn="ctr" rtl="0">
              <a:spcBef>
                <a:spcPts val="0"/>
              </a:spcBef>
              <a:buNone/>
            </a:pPr>
            <a:endParaRPr sz="2400" u="sng"/>
          </a:p>
          <a:p>
            <a:pPr lvl="0" algn="ctr" rtl="0">
              <a:spcBef>
                <a:spcPts val="0"/>
              </a:spcBef>
              <a:buNone/>
            </a:pPr>
            <a:endParaRPr sz="2400" u="sng"/>
          </a:p>
          <a:p>
            <a:pPr lvl="0" algn="ctr" rtl="0">
              <a:spcBef>
                <a:spcPts val="0"/>
              </a:spcBef>
              <a:buNone/>
            </a:pPr>
            <a:endParaRPr sz="2400" u="sng"/>
          </a:p>
          <a:p>
            <a:pPr lvl="0" algn="ctr" rtl="0">
              <a:spcBef>
                <a:spcPts val="0"/>
              </a:spcBef>
              <a:buNone/>
            </a:pPr>
            <a:endParaRPr/>
          </a:p>
          <a:p>
            <a:pPr lvl="0" rtl="0">
              <a:spcBef>
                <a:spcPts val="0"/>
              </a:spcBef>
              <a:buNone/>
            </a:pPr>
            <a:r>
              <a:rPr lang="en" sz="2400" u="sng"/>
              <a:t>Formative Assessment Strategies for Speaking</a:t>
            </a:r>
          </a:p>
        </p:txBody>
      </p:sp>
      <p:sp>
        <p:nvSpPr>
          <p:cNvPr id="255" name="Shape 25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spcBef>
                <a:spcPts val="0"/>
              </a:spcBef>
              <a:buNone/>
            </a:pPr>
            <a:r>
              <a:rPr lang="en"/>
              <a:t>Alternate way: </a:t>
            </a:r>
          </a:p>
          <a:p>
            <a:pPr marL="457200" lvl="0" indent="-381000" rtl="0">
              <a:spcBef>
                <a:spcPts val="0"/>
              </a:spcBef>
              <a:buClr>
                <a:schemeClr val="lt1"/>
              </a:buClr>
              <a:buSzPct val="100000"/>
              <a:buFont typeface="Arial"/>
              <a:buChar char="●"/>
            </a:pPr>
            <a:r>
              <a:rPr lang="en" sz="2400"/>
              <a:t>Have students in pairs with the images</a:t>
            </a:r>
          </a:p>
          <a:p>
            <a:pPr rtl="0">
              <a:spcBef>
                <a:spcPts val="0"/>
              </a:spcBef>
              <a:buNone/>
            </a:pPr>
            <a:r>
              <a:rPr lang="en"/>
              <a:t>Benefits: </a:t>
            </a:r>
          </a:p>
          <a:p>
            <a:pPr marL="457200" lvl="0" indent="-381000" rtl="0">
              <a:spcBef>
                <a:spcPts val="0"/>
              </a:spcBef>
              <a:buClr>
                <a:schemeClr val="lt1"/>
              </a:buClr>
              <a:buSzPct val="100000"/>
              <a:buFont typeface="Arial"/>
              <a:buChar char="●"/>
            </a:pPr>
            <a:r>
              <a:rPr lang="en" sz="2400"/>
              <a:t>socializing </a:t>
            </a:r>
          </a:p>
          <a:p>
            <a:pPr marL="457200" lvl="0" indent="-381000" rtl="0">
              <a:spcBef>
                <a:spcPts val="0"/>
              </a:spcBef>
              <a:buClr>
                <a:schemeClr val="lt1"/>
              </a:buClr>
              <a:buSzPct val="100000"/>
              <a:buFont typeface="Arial"/>
              <a:buChar char="●"/>
            </a:pPr>
            <a:r>
              <a:rPr lang="en" sz="2400"/>
              <a:t>providing and acquiring information</a:t>
            </a:r>
          </a:p>
          <a:p>
            <a:pPr marL="457200" lvl="0" indent="-381000" rtl="0">
              <a:spcBef>
                <a:spcPts val="0"/>
              </a:spcBef>
              <a:buClr>
                <a:schemeClr val="lt1"/>
              </a:buClr>
              <a:buSzPct val="100000"/>
              <a:buFont typeface="Arial"/>
              <a:buChar char="●"/>
            </a:pPr>
            <a:r>
              <a:rPr lang="en" sz="2400"/>
              <a:t>expressing personal feelings and opinions</a:t>
            </a:r>
          </a:p>
          <a:p>
            <a:pPr marL="457200" lvl="0" indent="-381000" rtl="0">
              <a:spcBef>
                <a:spcPts val="0"/>
              </a:spcBef>
              <a:buClr>
                <a:schemeClr val="lt1"/>
              </a:buClr>
              <a:buSzPct val="100000"/>
              <a:buFont typeface="Arial"/>
              <a:buChar char="●"/>
            </a:pPr>
            <a:r>
              <a:rPr lang="en" sz="2400"/>
              <a:t>getting others to adopt a course of action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577125" y="205978"/>
            <a:ext cx="6879600" cy="857400"/>
          </a:xfrm>
          <a:prstGeom prst="rect">
            <a:avLst/>
          </a:prstGeom>
        </p:spPr>
        <p:txBody>
          <a:bodyPr lIns="91425" tIns="91425" rIns="91425" bIns="91425" anchor="b" anchorCtr="0">
            <a:noAutofit/>
          </a:bodyPr>
          <a:lstStyle/>
          <a:p>
            <a:pPr lvl="0" algn="ctr" rtl="0">
              <a:spcBef>
                <a:spcPts val="0"/>
              </a:spcBef>
              <a:buClr>
                <a:schemeClr val="dk1"/>
              </a:buClr>
              <a:buFont typeface="Arial"/>
              <a:buNone/>
            </a:pPr>
            <a:endParaRPr/>
          </a:p>
          <a:p>
            <a:pPr>
              <a:spcBef>
                <a:spcPts val="0"/>
              </a:spcBef>
              <a:buNone/>
            </a:pPr>
            <a:r>
              <a:rPr lang="en" sz="2400" u="sng"/>
              <a:t>Formative Assessment Strategies for Speaking</a:t>
            </a:r>
          </a:p>
        </p:txBody>
      </p:sp>
      <p:sp>
        <p:nvSpPr>
          <p:cNvPr id="261" name="Shape 26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Planned Speaking Assessments </a:t>
            </a:r>
          </a:p>
          <a:p>
            <a:pPr marL="914400" lvl="1" indent="-368300" rtl="0">
              <a:spcBef>
                <a:spcPts val="0"/>
              </a:spcBef>
              <a:buClr>
                <a:schemeClr val="lt1"/>
              </a:buClr>
              <a:buSzPct val="100000"/>
              <a:buFont typeface="Courier New"/>
              <a:buChar char="o"/>
            </a:pPr>
            <a:r>
              <a:rPr lang="en" sz="2200"/>
              <a:t>Here, they receive a topic and a function, plan out what they want to say and practice before the assessment. </a:t>
            </a:r>
          </a:p>
          <a:p>
            <a:pPr marL="914400" lvl="1" indent="-368300" rtl="0">
              <a:spcBef>
                <a:spcPts val="0"/>
              </a:spcBef>
              <a:buClr>
                <a:schemeClr val="lt1"/>
              </a:buClr>
              <a:buSzPct val="100000"/>
              <a:buFont typeface="Courier New"/>
              <a:buChar char="o"/>
            </a:pPr>
            <a:r>
              <a:rPr lang="en" sz="2200"/>
              <a:t>Example: Describe what they use to do to celebrate their birthday at age 5 </a:t>
            </a:r>
          </a:p>
        </p:txBody>
      </p:sp>
      <p:pic>
        <p:nvPicPr>
          <p:cNvPr id="262" name="Shape 262"/>
          <p:cNvPicPr preferRelativeResize="0"/>
          <p:nvPr/>
        </p:nvPicPr>
        <p:blipFill>
          <a:blip r:embed="rId3">
            <a:alphaModFix/>
          </a:blip>
          <a:stretch>
            <a:fillRect/>
          </a:stretch>
        </p:blipFill>
        <p:spPr>
          <a:xfrm>
            <a:off x="3672375" y="2735200"/>
            <a:ext cx="3147126" cy="216857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05975"/>
            <a:ext cx="7966800" cy="857400"/>
          </a:xfrm>
          <a:prstGeom prst="rect">
            <a:avLst/>
          </a:prstGeom>
        </p:spPr>
        <p:txBody>
          <a:bodyPr lIns="91425" tIns="91425" rIns="91425" bIns="91425" anchor="b" anchorCtr="0">
            <a:noAutofit/>
          </a:bodyPr>
          <a:lstStyle/>
          <a:p>
            <a:pPr lvl="0" algn="ctr" rtl="0">
              <a:spcBef>
                <a:spcPts val="0"/>
              </a:spcBef>
              <a:buNone/>
            </a:pPr>
            <a:endParaRPr sz="2400" u="sng"/>
          </a:p>
          <a:p>
            <a:pPr lvl="0" algn="ctr" rtl="0">
              <a:spcBef>
                <a:spcPts val="0"/>
              </a:spcBef>
              <a:buNone/>
            </a:pPr>
            <a:endParaRPr sz="2400" u="sng"/>
          </a:p>
          <a:p>
            <a:pPr lvl="0" algn="ctr" rtl="0">
              <a:spcBef>
                <a:spcPts val="0"/>
              </a:spcBef>
              <a:buNone/>
            </a:pPr>
            <a:endParaRPr sz="2400" u="sng"/>
          </a:p>
          <a:p>
            <a:pPr lvl="0" algn="ctr" rtl="0">
              <a:spcBef>
                <a:spcPts val="0"/>
              </a:spcBef>
              <a:buNone/>
            </a:pPr>
            <a:endParaRPr sz="2400" u="sng"/>
          </a:p>
          <a:p>
            <a:pPr lvl="0" algn="ctr" rtl="0">
              <a:spcBef>
                <a:spcPts val="0"/>
              </a:spcBef>
              <a:buNone/>
            </a:pPr>
            <a:endParaRPr sz="2400" u="sng"/>
          </a:p>
          <a:p>
            <a:pPr lvl="0" algn="ctr" rtl="0">
              <a:spcBef>
                <a:spcPts val="0"/>
              </a:spcBef>
              <a:buClr>
                <a:schemeClr val="dk1"/>
              </a:buClr>
              <a:buFont typeface="Arial"/>
              <a:buNone/>
            </a:pPr>
            <a:endParaRPr/>
          </a:p>
          <a:p>
            <a:pPr>
              <a:spcBef>
                <a:spcPts val="0"/>
              </a:spcBef>
              <a:buNone/>
            </a:pPr>
            <a:r>
              <a:rPr lang="en" sz="2400" u="sng"/>
              <a:t>Formative Assessment Strategies for Speaking</a:t>
            </a:r>
          </a:p>
        </p:txBody>
      </p:sp>
      <p:sp>
        <p:nvSpPr>
          <p:cNvPr id="268" name="Shape 268"/>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spcBef>
                <a:spcPts val="0"/>
              </a:spcBef>
              <a:buClr>
                <a:schemeClr val="lt1"/>
              </a:buClr>
              <a:buSzPct val="100000"/>
              <a:buFont typeface="Arial"/>
              <a:buChar char="●"/>
            </a:pPr>
            <a:r>
              <a:rPr lang="en"/>
              <a:t>Huge Benefit:</a:t>
            </a:r>
          </a:p>
          <a:p>
            <a:pPr marL="914400" lvl="1" indent="-406400" rtl="0">
              <a:spcBef>
                <a:spcPts val="0"/>
              </a:spcBef>
              <a:buClr>
                <a:schemeClr val="lt1"/>
              </a:buClr>
              <a:buSzPct val="87500"/>
              <a:buFont typeface="Courier New"/>
              <a:buChar char="o"/>
            </a:pPr>
            <a:r>
              <a:rPr lang="en"/>
              <a:t>Using recorded speech, this formative assessment not only provides valuable information to teachers, but to students. </a:t>
            </a:r>
          </a:p>
        </p:txBody>
      </p:sp>
      <p:pic>
        <p:nvPicPr>
          <p:cNvPr id="269" name="Shape 269"/>
          <p:cNvPicPr preferRelativeResize="0"/>
          <p:nvPr/>
        </p:nvPicPr>
        <p:blipFill>
          <a:blip r:embed="rId3">
            <a:alphaModFix/>
          </a:blip>
          <a:stretch>
            <a:fillRect/>
          </a:stretch>
        </p:blipFill>
        <p:spPr>
          <a:xfrm>
            <a:off x="6691325" y="3040975"/>
            <a:ext cx="1732674" cy="17326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Before Assessment</a:t>
            </a:r>
          </a:p>
          <a:p>
            <a:pPr marL="457200" lvl="0" indent="-381000" rtl="0">
              <a:spcBef>
                <a:spcPts val="0"/>
              </a:spcBef>
              <a:buClr>
                <a:schemeClr val="lt1"/>
              </a:buClr>
              <a:buSzPct val="100000"/>
              <a:buFont typeface="Arial"/>
              <a:buChar char="●"/>
            </a:pPr>
            <a:r>
              <a:rPr lang="en" sz="2400"/>
              <a:t>Key Principles</a:t>
            </a:r>
          </a:p>
          <a:p>
            <a:pPr marL="457200" lvl="0" indent="-381000" rtl="0">
              <a:spcBef>
                <a:spcPts val="0"/>
              </a:spcBef>
              <a:buClr>
                <a:schemeClr val="lt1"/>
              </a:buClr>
              <a:buSzPct val="100000"/>
              <a:buFont typeface="Arial"/>
              <a:buChar char="●"/>
            </a:pPr>
            <a:r>
              <a:rPr lang="en" sz="2400"/>
              <a:t>Listening Strategies</a:t>
            </a:r>
          </a:p>
          <a:p>
            <a:pPr marL="457200" lvl="0" indent="-381000" rtl="0">
              <a:spcBef>
                <a:spcPts val="0"/>
              </a:spcBef>
              <a:buClr>
                <a:schemeClr val="lt1"/>
              </a:buClr>
              <a:buSzPct val="100000"/>
              <a:buFont typeface="Arial"/>
              <a:buChar char="●"/>
            </a:pPr>
            <a:r>
              <a:rPr lang="en" sz="2400"/>
              <a:t>Speaking Strategies</a:t>
            </a:r>
          </a:p>
          <a:p>
            <a:pPr marL="457200" lvl="0" indent="-381000" rtl="0">
              <a:spcBef>
                <a:spcPts val="0"/>
              </a:spcBef>
              <a:buClr>
                <a:schemeClr val="lt1"/>
              </a:buClr>
              <a:buSzPct val="100000"/>
              <a:buFont typeface="Arial"/>
              <a:buChar char="●"/>
            </a:pPr>
            <a:r>
              <a:rPr lang="en" sz="2400"/>
              <a:t>Reading Strategies</a:t>
            </a:r>
          </a:p>
          <a:p>
            <a:pPr marL="457200" lvl="0" indent="-381000" rtl="0">
              <a:spcBef>
                <a:spcPts val="0"/>
              </a:spcBef>
              <a:buClr>
                <a:schemeClr val="lt1"/>
              </a:buClr>
              <a:buSzPct val="100000"/>
              <a:buFont typeface="Arial"/>
              <a:buChar char="●"/>
            </a:pPr>
            <a:r>
              <a:rPr lang="en" sz="2400"/>
              <a:t>Writing Strategies</a:t>
            </a:r>
          </a:p>
          <a:p>
            <a:pPr marL="457200" lvl="0" indent="-381000">
              <a:spcBef>
                <a:spcPts val="0"/>
              </a:spcBef>
              <a:buClr>
                <a:schemeClr val="lt1"/>
              </a:buClr>
              <a:buSzPct val="100000"/>
              <a:buFont typeface="Arial"/>
              <a:buChar char="●"/>
            </a:pPr>
            <a:r>
              <a:rPr lang="en" sz="2400"/>
              <a:t>Conclusion</a:t>
            </a:r>
          </a:p>
        </p:txBody>
      </p:sp>
      <p:sp>
        <p:nvSpPr>
          <p:cNvPr id="98" name="Shape 9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Outline</a:t>
            </a:r>
          </a:p>
        </p:txBody>
      </p:sp>
      <p:pic>
        <p:nvPicPr>
          <p:cNvPr id="99" name="Shape 99"/>
          <p:cNvPicPr preferRelativeResize="0"/>
          <p:nvPr/>
        </p:nvPicPr>
        <p:blipFill>
          <a:blip r:embed="rId3">
            <a:alphaModFix/>
          </a:blip>
          <a:stretch>
            <a:fillRect/>
          </a:stretch>
        </p:blipFill>
        <p:spPr>
          <a:xfrm>
            <a:off x="3907400" y="1200137"/>
            <a:ext cx="3969773" cy="2977324"/>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lvl="0" rtl="0">
              <a:spcBef>
                <a:spcPts val="0"/>
              </a:spcBef>
              <a:buNone/>
            </a:pPr>
            <a:r>
              <a:rPr lang="en"/>
              <a:t>Interaction!	</a:t>
            </a:r>
          </a:p>
        </p:txBody>
      </p:sp>
      <p:sp>
        <p:nvSpPr>
          <p:cNvPr id="275" name="Shape 27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lnSpc>
                <a:spcPct val="115000"/>
              </a:lnSpc>
              <a:spcBef>
                <a:spcPts val="0"/>
              </a:spcBef>
              <a:buClr>
                <a:schemeClr val="lt1"/>
              </a:buClr>
              <a:buSzPct val="100000"/>
              <a:buFont typeface="Arial"/>
              <a:buChar char="●"/>
            </a:pPr>
            <a:r>
              <a:rPr lang="en"/>
              <a:t>Type in what you think is a strategy for a formative assessment for the element of  </a:t>
            </a:r>
            <a:r>
              <a:rPr lang="en" b="1"/>
              <a:t>reading</a:t>
            </a:r>
            <a:r>
              <a:rPr lang="en"/>
              <a:t>? </a:t>
            </a:r>
          </a:p>
        </p:txBody>
      </p:sp>
      <p:pic>
        <p:nvPicPr>
          <p:cNvPr id="276" name="Shape 276"/>
          <p:cNvPicPr preferRelativeResize="0"/>
          <p:nvPr/>
        </p:nvPicPr>
        <p:blipFill>
          <a:blip r:embed="rId3">
            <a:alphaModFix/>
          </a:blip>
          <a:stretch>
            <a:fillRect/>
          </a:stretch>
        </p:blipFill>
        <p:spPr>
          <a:xfrm>
            <a:off x="3091300" y="2358375"/>
            <a:ext cx="3618825" cy="256164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Reading</a:t>
            </a:r>
            <a:r>
              <a:rPr lang="en" sz="2400"/>
              <a:t> </a:t>
            </a:r>
          </a:p>
        </p:txBody>
      </p:sp>
      <p:sp>
        <p:nvSpPr>
          <p:cNvPr id="282" name="Shape 282"/>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sz="2400"/>
              <a:t>Before assessing be sure to…</a:t>
            </a:r>
          </a:p>
          <a:p>
            <a:pPr marL="457200" lvl="0" indent="-381000" rtl="0">
              <a:spcBef>
                <a:spcPts val="0"/>
              </a:spcBef>
              <a:buClr>
                <a:schemeClr val="lt1"/>
              </a:buClr>
              <a:buSzPct val="100000"/>
              <a:buFont typeface="Arial"/>
              <a:buChar char="●"/>
            </a:pPr>
            <a:r>
              <a:rPr lang="en" sz="2400"/>
              <a:t>Offer many opportunities for students to read</a:t>
            </a:r>
          </a:p>
          <a:p>
            <a:pPr lvl="0" rtl="0">
              <a:spcBef>
                <a:spcPts val="0"/>
              </a:spcBef>
              <a:buNone/>
            </a:pPr>
            <a:r>
              <a:rPr lang="en" sz="2400"/>
              <a:t> </a:t>
            </a:r>
          </a:p>
          <a:p>
            <a:pPr marL="457200" lvl="0" indent="-381000" rtl="0">
              <a:spcBef>
                <a:spcPts val="0"/>
              </a:spcBef>
              <a:buClr>
                <a:schemeClr val="lt1"/>
              </a:buClr>
              <a:buSzPct val="100000"/>
              <a:buFont typeface="Arial"/>
              <a:buChar char="●"/>
            </a:pPr>
            <a:r>
              <a:rPr lang="en" sz="2400"/>
              <a:t>Model good reading</a:t>
            </a:r>
          </a:p>
          <a:p>
            <a:pPr lvl="0" rtl="0">
              <a:spcBef>
                <a:spcPts val="0"/>
              </a:spcBef>
              <a:buNone/>
            </a:pPr>
            <a:r>
              <a:rPr lang="en" sz="2400"/>
              <a:t> </a:t>
            </a:r>
          </a:p>
          <a:p>
            <a:pPr marL="457200" lvl="0" indent="-381000" rtl="0">
              <a:spcBef>
                <a:spcPts val="0"/>
              </a:spcBef>
              <a:buClr>
                <a:schemeClr val="lt1"/>
              </a:buClr>
              <a:buSzPct val="100000"/>
              <a:buFont typeface="Arial"/>
              <a:buChar char="●"/>
            </a:pPr>
            <a:r>
              <a:rPr lang="en" sz="2400"/>
              <a:t>Focus on comprehension in reading </a:t>
            </a:r>
          </a:p>
          <a:p>
            <a:pPr lvl="0">
              <a:spcBef>
                <a:spcPts val="0"/>
              </a:spcBef>
              <a:buNone/>
            </a:pPr>
            <a:endParaRPr/>
          </a:p>
        </p:txBody>
      </p:sp>
      <p:pic>
        <p:nvPicPr>
          <p:cNvPr id="283" name="Shape 283"/>
          <p:cNvPicPr preferRelativeResize="0"/>
          <p:nvPr/>
        </p:nvPicPr>
        <p:blipFill>
          <a:blip r:embed="rId3">
            <a:alphaModFix/>
          </a:blip>
          <a:stretch>
            <a:fillRect/>
          </a:stretch>
        </p:blipFill>
        <p:spPr>
          <a:xfrm>
            <a:off x="5918700" y="2139675"/>
            <a:ext cx="2621624" cy="2690774"/>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342753"/>
            <a:ext cx="6879600" cy="8574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2400" u="sng"/>
              <a:t>Formative Assessment Strategies for Reading</a:t>
            </a:r>
            <a:r>
              <a:rPr lang="en" sz="2400"/>
              <a:t> </a:t>
            </a:r>
          </a:p>
          <a:p>
            <a:pPr>
              <a:spcBef>
                <a:spcPts val="0"/>
              </a:spcBef>
              <a:buNone/>
            </a:pPr>
            <a:endParaRPr sz="2400"/>
          </a:p>
        </p:txBody>
      </p:sp>
      <p:sp>
        <p:nvSpPr>
          <p:cNvPr id="289" name="Shape 28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lnSpc>
                <a:spcPct val="150000"/>
              </a:lnSpc>
              <a:spcBef>
                <a:spcPts val="0"/>
              </a:spcBef>
              <a:buClr>
                <a:schemeClr val="lt1"/>
              </a:buClr>
              <a:buSzPct val="100000"/>
              <a:buFont typeface="Arial"/>
              <a:buChar char="●"/>
            </a:pPr>
            <a:r>
              <a:rPr lang="en" sz="2400"/>
              <a:t>Participation during read alouds</a:t>
            </a:r>
          </a:p>
          <a:p>
            <a:pPr marL="457200" lvl="0" indent="-381000" rtl="0">
              <a:lnSpc>
                <a:spcPct val="150000"/>
              </a:lnSpc>
              <a:spcBef>
                <a:spcPts val="0"/>
              </a:spcBef>
              <a:buClr>
                <a:schemeClr val="lt1"/>
              </a:buClr>
              <a:buSzPct val="100000"/>
              <a:buFont typeface="Arial"/>
              <a:buChar char="●"/>
            </a:pPr>
            <a:r>
              <a:rPr lang="en" sz="2400"/>
              <a:t>Matching Activities</a:t>
            </a:r>
          </a:p>
          <a:p>
            <a:pPr marL="457200" lvl="0" indent="-381000" rtl="0">
              <a:lnSpc>
                <a:spcPct val="150000"/>
              </a:lnSpc>
              <a:spcBef>
                <a:spcPts val="0"/>
              </a:spcBef>
              <a:buClr>
                <a:schemeClr val="lt1"/>
              </a:buClr>
              <a:buSzPct val="100000"/>
              <a:buFont typeface="Arial"/>
              <a:buChar char="●"/>
            </a:pPr>
            <a:r>
              <a:rPr lang="en" sz="2400"/>
              <a:t>Guided Reading</a:t>
            </a:r>
          </a:p>
          <a:p>
            <a:pPr marL="457200" lvl="0" indent="-381000">
              <a:lnSpc>
                <a:spcPct val="150000"/>
              </a:lnSpc>
              <a:spcBef>
                <a:spcPts val="0"/>
              </a:spcBef>
              <a:buClr>
                <a:schemeClr val="lt1"/>
              </a:buClr>
              <a:buSzPct val="100000"/>
              <a:buFont typeface="Arial"/>
              <a:buChar char="●"/>
            </a:pPr>
            <a:r>
              <a:rPr lang="en" sz="2400"/>
              <a:t>Online Quizzes </a:t>
            </a:r>
          </a:p>
        </p:txBody>
      </p:sp>
      <p:pic>
        <p:nvPicPr>
          <p:cNvPr id="290" name="Shape 290"/>
          <p:cNvPicPr preferRelativeResize="0"/>
          <p:nvPr/>
        </p:nvPicPr>
        <p:blipFill>
          <a:blip r:embed="rId3">
            <a:alphaModFix/>
          </a:blip>
          <a:stretch>
            <a:fillRect/>
          </a:stretch>
        </p:blipFill>
        <p:spPr>
          <a:xfrm>
            <a:off x="3708349" y="2411700"/>
            <a:ext cx="4814400" cy="247014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342753"/>
            <a:ext cx="6879600" cy="8574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2400" u="sng"/>
              <a:t>Formative Assessment Strategies for Reading</a:t>
            </a:r>
            <a:r>
              <a:rPr lang="en" sz="2400"/>
              <a:t> </a:t>
            </a:r>
          </a:p>
          <a:p>
            <a:pPr>
              <a:spcBef>
                <a:spcPts val="0"/>
              </a:spcBef>
              <a:buNone/>
            </a:pPr>
            <a:endParaRPr sz="2400"/>
          </a:p>
        </p:txBody>
      </p:sp>
      <p:sp>
        <p:nvSpPr>
          <p:cNvPr id="296" name="Shape 296"/>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sz="3000"/>
              <a:t>Participation During Read Alouds</a:t>
            </a:r>
          </a:p>
          <a:p>
            <a:pPr marL="914400" lvl="0" indent="-381000" rtl="0">
              <a:spcBef>
                <a:spcPts val="0"/>
              </a:spcBef>
              <a:buClr>
                <a:schemeClr val="lt1"/>
              </a:buClr>
              <a:buSzPct val="100000"/>
              <a:buFont typeface="Arial"/>
              <a:buChar char="●"/>
            </a:pPr>
            <a:r>
              <a:rPr lang="en" sz="2400"/>
              <a:t>While reading to students ask comprehension questions to either the whole class or to them as individuals.</a:t>
            </a:r>
          </a:p>
          <a:p>
            <a:pPr lvl="0" rtl="0">
              <a:spcBef>
                <a:spcPts val="0"/>
              </a:spcBef>
              <a:buNone/>
            </a:pPr>
            <a:endParaRPr sz="2400"/>
          </a:p>
          <a:p>
            <a:pPr marL="914400" lvl="0" indent="-381000">
              <a:spcBef>
                <a:spcPts val="0"/>
              </a:spcBef>
              <a:buClr>
                <a:schemeClr val="lt1"/>
              </a:buClr>
              <a:buSzPct val="100000"/>
              <a:buFont typeface="Arial"/>
              <a:buChar char="●"/>
            </a:pPr>
            <a:r>
              <a:rPr lang="en" sz="2400"/>
              <a:t>Monitor participation and accuracy of answers during this time.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342753"/>
            <a:ext cx="6879600" cy="8574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2400" u="sng"/>
              <a:t>Formative Assessment Strategies for Reading</a:t>
            </a:r>
            <a:r>
              <a:rPr lang="en" sz="2400"/>
              <a:t> </a:t>
            </a:r>
          </a:p>
          <a:p>
            <a:pPr>
              <a:spcBef>
                <a:spcPts val="0"/>
              </a:spcBef>
              <a:buNone/>
            </a:pPr>
            <a:endParaRPr sz="2400"/>
          </a:p>
        </p:txBody>
      </p:sp>
      <p:sp>
        <p:nvSpPr>
          <p:cNvPr id="302" name="Shape 302"/>
          <p:cNvSpPr txBox="1">
            <a:spLocks noGrp="1"/>
          </p:cNvSpPr>
          <p:nvPr>
            <p:ph type="body" idx="1"/>
          </p:nvPr>
        </p:nvSpPr>
        <p:spPr>
          <a:xfrm>
            <a:off x="457200" y="1123950"/>
            <a:ext cx="8229600" cy="3630300"/>
          </a:xfrm>
          <a:prstGeom prst="rect">
            <a:avLst/>
          </a:prstGeom>
        </p:spPr>
        <p:txBody>
          <a:bodyPr lIns="91425" tIns="91425" rIns="91425" bIns="91425" anchor="t" anchorCtr="0">
            <a:noAutofit/>
          </a:bodyPr>
          <a:lstStyle/>
          <a:p>
            <a:pPr lvl="0" rtl="0">
              <a:spcBef>
                <a:spcPts val="0"/>
              </a:spcBef>
              <a:buNone/>
            </a:pPr>
            <a:r>
              <a:rPr lang="en"/>
              <a:t>The Benefits of Read Aloud Participation </a:t>
            </a:r>
          </a:p>
          <a:p>
            <a:pPr marL="914400" lvl="0" indent="-381000">
              <a:lnSpc>
                <a:spcPct val="115000"/>
              </a:lnSpc>
              <a:spcBef>
                <a:spcPts val="0"/>
              </a:spcBef>
              <a:buClr>
                <a:schemeClr val="lt1"/>
              </a:buClr>
              <a:buSzPct val="100000"/>
              <a:buFont typeface="Arial"/>
              <a:buChar char="●"/>
            </a:pPr>
            <a:r>
              <a:rPr lang="en" sz="2400"/>
              <a:t>Allows teachers to focus in on a students ability to comprehend the reading and thus allows them to decide if readings need to be adjusted to their comprehension level.</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538653"/>
            <a:ext cx="6879600" cy="8574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2400" u="sng"/>
              <a:t>Formative Assessment Strategies for Reading</a:t>
            </a:r>
            <a:r>
              <a:rPr lang="en" sz="2400"/>
              <a:t> </a:t>
            </a:r>
          </a:p>
          <a:p>
            <a:pPr>
              <a:spcBef>
                <a:spcPts val="0"/>
              </a:spcBef>
              <a:buNone/>
            </a:pPr>
            <a:endParaRPr/>
          </a:p>
        </p:txBody>
      </p:sp>
      <p:sp>
        <p:nvSpPr>
          <p:cNvPr id="308" name="Shape 308"/>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Matching Activities </a:t>
            </a:r>
          </a:p>
          <a:p>
            <a:pPr marL="914400" lvl="0" indent="-381000" rtl="0">
              <a:spcBef>
                <a:spcPts val="0"/>
              </a:spcBef>
              <a:buClr>
                <a:schemeClr val="lt1"/>
              </a:buClr>
              <a:buSzPct val="100000"/>
              <a:buFont typeface="Arial"/>
              <a:buChar char="●"/>
            </a:pPr>
            <a:r>
              <a:rPr lang="en" sz="2400"/>
              <a:t>Have a student match pictures to written words</a:t>
            </a:r>
          </a:p>
          <a:p>
            <a:pPr lvl="0">
              <a:spcBef>
                <a:spcPts val="0"/>
              </a:spcBef>
              <a:buNone/>
            </a:pPr>
            <a:endParaRPr sz="2400"/>
          </a:p>
        </p:txBody>
      </p:sp>
      <p:pic>
        <p:nvPicPr>
          <p:cNvPr id="309" name="Shape 309"/>
          <p:cNvPicPr preferRelativeResize="0"/>
          <p:nvPr/>
        </p:nvPicPr>
        <p:blipFill>
          <a:blip r:embed="rId3">
            <a:alphaModFix/>
          </a:blip>
          <a:stretch>
            <a:fillRect/>
          </a:stretch>
        </p:blipFill>
        <p:spPr>
          <a:xfrm>
            <a:off x="1594062" y="2362725"/>
            <a:ext cx="5955874" cy="212709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538653"/>
            <a:ext cx="6879600" cy="8574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2400" u="sng"/>
              <a:t>Formative Assessment Strategies for Reading</a:t>
            </a:r>
            <a:r>
              <a:rPr lang="en" sz="2400"/>
              <a:t> </a:t>
            </a:r>
          </a:p>
          <a:p>
            <a:pPr>
              <a:spcBef>
                <a:spcPts val="0"/>
              </a:spcBef>
              <a:buNone/>
            </a:pPr>
            <a:endParaRPr/>
          </a:p>
        </p:txBody>
      </p:sp>
      <p:sp>
        <p:nvSpPr>
          <p:cNvPr id="315" name="Shape 31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The Benefits of Matching Activities </a:t>
            </a:r>
          </a:p>
          <a:p>
            <a:pPr marL="914400" lvl="0" indent="-381000">
              <a:lnSpc>
                <a:spcPct val="115000"/>
              </a:lnSpc>
              <a:spcBef>
                <a:spcPts val="0"/>
              </a:spcBef>
              <a:buClr>
                <a:schemeClr val="lt1"/>
              </a:buClr>
              <a:buSzPct val="100000"/>
              <a:buFont typeface="Arial"/>
              <a:buChar char="●"/>
            </a:pPr>
            <a:r>
              <a:rPr lang="en" sz="2400"/>
              <a:t>This provides a hands on activity that enables students who learn more kinesthetically but it also allows teachers to assess the students ability to recognize key concepts and vocabulary. </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589803"/>
            <a:ext cx="6879600" cy="8574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2400" u="sng"/>
              <a:t>Formative Assessment Strategies for Reading </a:t>
            </a:r>
          </a:p>
          <a:p>
            <a:pPr>
              <a:spcBef>
                <a:spcPts val="0"/>
              </a:spcBef>
              <a:buNone/>
            </a:pPr>
            <a:endParaRPr/>
          </a:p>
        </p:txBody>
      </p:sp>
      <p:sp>
        <p:nvSpPr>
          <p:cNvPr id="321" name="Shape 32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Guided Reading </a:t>
            </a:r>
          </a:p>
          <a:p>
            <a:pPr marL="914400" lvl="0" indent="-381000" rtl="0">
              <a:spcBef>
                <a:spcPts val="0"/>
              </a:spcBef>
              <a:buClr>
                <a:schemeClr val="lt1"/>
              </a:buClr>
              <a:buSzPct val="100000"/>
              <a:buFont typeface="Arial"/>
              <a:buChar char="●"/>
            </a:pPr>
            <a:r>
              <a:rPr lang="en" sz="2400"/>
              <a:t>Either one on one or with multiple students of similar reading level </a:t>
            </a:r>
          </a:p>
          <a:p>
            <a:pPr lvl="0" rtl="0">
              <a:spcBef>
                <a:spcPts val="0"/>
              </a:spcBef>
              <a:buNone/>
            </a:pPr>
            <a:endParaRPr sz="2400"/>
          </a:p>
          <a:p>
            <a:pPr marL="914400" lvl="0" indent="-381000" rtl="0">
              <a:spcBef>
                <a:spcPts val="0"/>
              </a:spcBef>
              <a:buClr>
                <a:schemeClr val="lt1"/>
              </a:buClr>
              <a:buSzPct val="100000"/>
              <a:buFont typeface="Arial"/>
              <a:buChar char="●"/>
            </a:pPr>
            <a:r>
              <a:rPr lang="en" sz="2400"/>
              <a:t>Pick a book the student(s) can read with high accuracy </a:t>
            </a:r>
          </a:p>
          <a:p>
            <a:pPr lvl="0" rtl="0">
              <a:spcBef>
                <a:spcPts val="0"/>
              </a:spcBef>
              <a:buNone/>
            </a:pPr>
            <a:endParaRPr sz="2400"/>
          </a:p>
          <a:p>
            <a:pPr marL="914400" lvl="0" indent="-381000">
              <a:spcBef>
                <a:spcPts val="0"/>
              </a:spcBef>
              <a:buClr>
                <a:schemeClr val="lt1"/>
              </a:buClr>
              <a:buSzPct val="100000"/>
              <a:buFont typeface="Arial"/>
              <a:buChar char="●"/>
            </a:pPr>
            <a:r>
              <a:rPr lang="en" sz="2400"/>
              <a:t>During the reading use a formal running record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164400" y="142328"/>
            <a:ext cx="6879600" cy="857400"/>
          </a:xfrm>
          <a:prstGeom prst="rect">
            <a:avLst/>
          </a:prstGeom>
        </p:spPr>
        <p:txBody>
          <a:bodyPr lIns="91425" tIns="91425" rIns="91425" bIns="91425" anchor="b" anchorCtr="0">
            <a:noAutofit/>
          </a:bodyPr>
          <a:lstStyle/>
          <a:p>
            <a:pPr lvl="0" rtl="0">
              <a:spcBef>
                <a:spcPts val="0"/>
              </a:spcBef>
              <a:buClr>
                <a:schemeClr val="dk1"/>
              </a:buClr>
              <a:buFont typeface="Arial"/>
              <a:buNone/>
            </a:pPr>
            <a:endParaRPr sz="2400"/>
          </a:p>
          <a:p>
            <a:pPr>
              <a:spcBef>
                <a:spcPts val="0"/>
              </a:spcBef>
              <a:buNone/>
            </a:pPr>
            <a:r>
              <a:rPr lang="en" sz="3200"/>
              <a:t>Formal Running Record</a:t>
            </a:r>
          </a:p>
        </p:txBody>
      </p:sp>
      <p:pic>
        <p:nvPicPr>
          <p:cNvPr id="327" name="Shape 327"/>
          <p:cNvPicPr preferRelativeResize="0"/>
          <p:nvPr/>
        </p:nvPicPr>
        <p:blipFill>
          <a:blip r:embed="rId3">
            <a:alphaModFix/>
          </a:blip>
          <a:stretch>
            <a:fillRect/>
          </a:stretch>
        </p:blipFill>
        <p:spPr>
          <a:xfrm>
            <a:off x="5131125" y="483775"/>
            <a:ext cx="3521225" cy="4545124"/>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385350" y="3"/>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Reading</a:t>
            </a:r>
          </a:p>
        </p:txBody>
      </p:sp>
      <p:sp>
        <p:nvSpPr>
          <p:cNvPr id="333" name="Shape 333"/>
          <p:cNvSpPr txBox="1">
            <a:spLocks noGrp="1"/>
          </p:cNvSpPr>
          <p:nvPr>
            <p:ph type="body" idx="1"/>
          </p:nvPr>
        </p:nvSpPr>
        <p:spPr>
          <a:xfrm>
            <a:off x="514675" y="857400"/>
            <a:ext cx="8229600" cy="4170900"/>
          </a:xfrm>
          <a:prstGeom prst="rect">
            <a:avLst/>
          </a:prstGeom>
        </p:spPr>
        <p:txBody>
          <a:bodyPr lIns="91425" tIns="91425" rIns="91425" bIns="91425" anchor="t" anchorCtr="0">
            <a:noAutofit/>
          </a:bodyPr>
          <a:lstStyle/>
          <a:p>
            <a:pPr rtl="0">
              <a:spcBef>
                <a:spcPts val="0"/>
              </a:spcBef>
              <a:buNone/>
            </a:pPr>
            <a:r>
              <a:rPr lang="en"/>
              <a:t>A Note About Guided Reading:</a:t>
            </a:r>
          </a:p>
          <a:p>
            <a:pPr marL="914400" lvl="0" indent="-381000" rtl="0">
              <a:spcBef>
                <a:spcPts val="0"/>
              </a:spcBef>
              <a:buClr>
                <a:schemeClr val="lt1"/>
              </a:buClr>
              <a:buSzPct val="100000"/>
              <a:buFont typeface="Arial"/>
              <a:buChar char="●"/>
            </a:pPr>
            <a:r>
              <a:rPr lang="en" sz="2400"/>
              <a:t>Depending upon the reading level, reading aloud may not be beneficial to students.</a:t>
            </a:r>
          </a:p>
          <a:p>
            <a:pPr lvl="0" rtl="0">
              <a:spcBef>
                <a:spcPts val="0"/>
              </a:spcBef>
              <a:buNone/>
            </a:pPr>
            <a:endParaRPr sz="2400"/>
          </a:p>
          <a:p>
            <a:pPr marL="914400" lvl="0" indent="-381000" rtl="0">
              <a:spcBef>
                <a:spcPts val="0"/>
              </a:spcBef>
              <a:buClr>
                <a:schemeClr val="lt1"/>
              </a:buClr>
              <a:buSzPct val="100000"/>
              <a:buFont typeface="Arial"/>
              <a:buChar char="●"/>
            </a:pPr>
            <a:r>
              <a:rPr lang="en" sz="2400"/>
              <a:t>It is a good idea to use picture books where pictures illustrate the events of the story in order to aid comprehension.</a:t>
            </a:r>
          </a:p>
          <a:p>
            <a:pPr lvl="0" rtl="0">
              <a:spcBef>
                <a:spcPts val="0"/>
              </a:spcBef>
              <a:buNone/>
            </a:pPr>
            <a:endParaRPr sz="2400"/>
          </a:p>
          <a:p>
            <a:pPr marL="914400" lvl="0" indent="-381000" rtl="0">
              <a:spcBef>
                <a:spcPts val="0"/>
              </a:spcBef>
              <a:buClr>
                <a:schemeClr val="lt1"/>
              </a:buClr>
              <a:buSzPct val="100000"/>
              <a:buFont typeface="Arial"/>
              <a:buChar char="●"/>
            </a:pPr>
            <a:r>
              <a:rPr lang="en" sz="2400"/>
              <a:t>Instead of having students read the text aloud have them read silently and then ask comprehension questions. </a:t>
            </a:r>
          </a:p>
          <a:p>
            <a:pPr lvl="0">
              <a:spcBef>
                <a:spcPts val="0"/>
              </a:spcBef>
              <a:buNone/>
            </a:pPr>
            <a:endParaRPr sz="24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64150" y="1638900"/>
            <a:ext cx="7883699" cy="1205400"/>
          </a:xfrm>
          <a:prstGeom prst="rect">
            <a:avLst/>
          </a:prstGeom>
        </p:spPr>
        <p:txBody>
          <a:bodyPr lIns="91425" tIns="91425" rIns="91425" bIns="91425" anchor="b" anchorCtr="0">
            <a:noAutofit/>
          </a:bodyPr>
          <a:lstStyle/>
          <a:p>
            <a:pPr>
              <a:spcBef>
                <a:spcPts val="0"/>
              </a:spcBef>
              <a:buNone/>
            </a:pPr>
            <a:r>
              <a:rPr lang="en"/>
              <a:t>What does assessment mean to you?</a:t>
            </a:r>
          </a:p>
        </p:txBody>
      </p:sp>
      <p:pic>
        <p:nvPicPr>
          <p:cNvPr id="105" name="Shape 105"/>
          <p:cNvPicPr preferRelativeResize="0"/>
          <p:nvPr/>
        </p:nvPicPr>
        <p:blipFill>
          <a:blip r:embed="rId3">
            <a:alphaModFix/>
          </a:blip>
          <a:stretch>
            <a:fillRect/>
          </a:stretch>
        </p:blipFill>
        <p:spPr>
          <a:xfrm>
            <a:off x="984699" y="2906250"/>
            <a:ext cx="1884873" cy="1960448"/>
          </a:xfrm>
          <a:prstGeom prst="rect">
            <a:avLst/>
          </a:prstGeom>
          <a:noFill/>
          <a:ln>
            <a:noFill/>
          </a:ln>
        </p:spPr>
      </p:pic>
      <p:pic>
        <p:nvPicPr>
          <p:cNvPr id="106" name="Shape 106"/>
          <p:cNvPicPr preferRelativeResize="0"/>
          <p:nvPr/>
        </p:nvPicPr>
        <p:blipFill>
          <a:blip r:embed="rId3">
            <a:alphaModFix/>
          </a:blip>
          <a:stretch>
            <a:fillRect/>
          </a:stretch>
        </p:blipFill>
        <p:spPr>
          <a:xfrm>
            <a:off x="5170199" y="156925"/>
            <a:ext cx="1884873" cy="1960448"/>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510428"/>
            <a:ext cx="6879600" cy="8574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2400" u="sng"/>
              <a:t>Formative Assessment Strategies for Reading </a:t>
            </a:r>
          </a:p>
          <a:p>
            <a:pPr>
              <a:spcBef>
                <a:spcPts val="0"/>
              </a:spcBef>
              <a:buNone/>
            </a:pPr>
            <a:endParaRPr u="sng"/>
          </a:p>
        </p:txBody>
      </p:sp>
      <p:sp>
        <p:nvSpPr>
          <p:cNvPr id="339" name="Shape 33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The Benefits of Guided Reading </a:t>
            </a:r>
          </a:p>
          <a:p>
            <a:pPr marL="914400" lvl="0" indent="-381000">
              <a:lnSpc>
                <a:spcPct val="115000"/>
              </a:lnSpc>
              <a:spcBef>
                <a:spcPts val="0"/>
              </a:spcBef>
              <a:buClr>
                <a:schemeClr val="lt1"/>
              </a:buClr>
              <a:buSzPct val="100000"/>
              <a:buFont typeface="Arial"/>
              <a:buChar char="●"/>
            </a:pPr>
            <a:r>
              <a:rPr lang="en" sz="2400"/>
              <a:t>By taking a running record it allows teachers to recognize where students struggle and what their reading level is. </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Reading</a:t>
            </a:r>
          </a:p>
        </p:txBody>
      </p:sp>
      <p:sp>
        <p:nvSpPr>
          <p:cNvPr id="345" name="Shape 34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Online Quizzes </a:t>
            </a:r>
          </a:p>
          <a:p>
            <a:pPr marL="914400" lvl="0" indent="-381000" rtl="0">
              <a:spcBef>
                <a:spcPts val="0"/>
              </a:spcBef>
              <a:buClr>
                <a:schemeClr val="lt1"/>
              </a:buClr>
              <a:buSzPct val="100000"/>
              <a:buFont typeface="Arial"/>
              <a:buChar char="●"/>
            </a:pPr>
            <a:r>
              <a:rPr lang="en" sz="2400" u="sng">
                <a:solidFill>
                  <a:schemeClr val="hlink"/>
                </a:solidFill>
                <a:hlinkClick r:id="rId3"/>
              </a:rPr>
              <a:t>a4esl.org</a:t>
            </a:r>
            <a:r>
              <a:rPr lang="en" sz="2400"/>
              <a:t> has an online vocabulary quiz where students can match pictures to words. </a:t>
            </a:r>
          </a:p>
          <a:p>
            <a:pPr marL="1371600" lvl="1" indent="-381000" rtl="0">
              <a:spcBef>
                <a:spcPts val="0"/>
              </a:spcBef>
              <a:buClr>
                <a:schemeClr val="lt1"/>
              </a:buClr>
              <a:buSzPct val="100000"/>
              <a:buFont typeface="Arial"/>
              <a:buChar char="○"/>
            </a:pPr>
            <a:r>
              <a:rPr lang="en" sz="2400"/>
              <a:t>There is also a variety of other quizzes available, even in two languages. </a:t>
            </a:r>
          </a:p>
          <a:p>
            <a:pPr marL="457200" lvl="0" indent="0" rtl="0">
              <a:spcBef>
                <a:spcPts val="0"/>
              </a:spcBef>
              <a:buNone/>
            </a:pPr>
            <a:endParaRPr sz="2400"/>
          </a:p>
          <a:p>
            <a:pPr marL="914400" lvl="0" indent="-381000" rtl="0">
              <a:spcBef>
                <a:spcPts val="0"/>
              </a:spcBef>
              <a:buClr>
                <a:schemeClr val="lt1"/>
              </a:buClr>
              <a:buSzPct val="100000"/>
              <a:buFont typeface="Arial"/>
              <a:buChar char="●"/>
            </a:pPr>
            <a:r>
              <a:rPr lang="en" sz="2400" u="sng">
                <a:solidFill>
                  <a:schemeClr val="hlink"/>
                </a:solidFill>
                <a:hlinkClick r:id="rId4"/>
              </a:rPr>
              <a:t>Lextutor.ca</a:t>
            </a:r>
            <a:r>
              <a:rPr lang="en" sz="2400"/>
              <a:t> has recognition word tasks and quizzes.</a:t>
            </a:r>
          </a:p>
          <a:p>
            <a:pPr lvl="0">
              <a:spcBef>
                <a:spcPts val="0"/>
              </a:spcBef>
              <a:buNone/>
            </a:pPr>
            <a:endParaRPr sz="2400"/>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Reading</a:t>
            </a:r>
          </a:p>
        </p:txBody>
      </p:sp>
      <p:sp>
        <p:nvSpPr>
          <p:cNvPr id="351" name="Shape 35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Benefits of Online Quizzes </a:t>
            </a:r>
          </a:p>
          <a:p>
            <a:pPr marL="914400" lvl="0" indent="-381000" rtl="0">
              <a:spcBef>
                <a:spcPts val="0"/>
              </a:spcBef>
              <a:buClr>
                <a:schemeClr val="lt1"/>
              </a:buClr>
              <a:buSzPct val="100000"/>
              <a:buFont typeface="Arial"/>
              <a:buChar char="●"/>
            </a:pPr>
            <a:r>
              <a:rPr lang="en" sz="2400"/>
              <a:t>Allows students to be assessed in a way that may be less intimidating than a pen and paper task.</a:t>
            </a:r>
          </a:p>
          <a:p>
            <a:pPr lvl="0" rtl="0">
              <a:spcBef>
                <a:spcPts val="0"/>
              </a:spcBef>
              <a:buNone/>
            </a:pPr>
            <a:endParaRPr sz="2400"/>
          </a:p>
          <a:p>
            <a:pPr marL="914400" lvl="0" indent="-381000">
              <a:spcBef>
                <a:spcPts val="0"/>
              </a:spcBef>
              <a:buClr>
                <a:schemeClr val="lt1"/>
              </a:buClr>
              <a:buSzPct val="100000"/>
              <a:buFont typeface="Arial"/>
              <a:buChar char="●"/>
            </a:pPr>
            <a:r>
              <a:rPr lang="en" sz="2400"/>
              <a:t>By looking at the results teachers can easily recognize the level of readers their students are.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lvl="0" rtl="0">
              <a:spcBef>
                <a:spcPts val="0"/>
              </a:spcBef>
              <a:buNone/>
            </a:pPr>
            <a:r>
              <a:rPr lang="en"/>
              <a:t>Interaction!	</a:t>
            </a:r>
          </a:p>
        </p:txBody>
      </p:sp>
      <p:sp>
        <p:nvSpPr>
          <p:cNvPr id="357" name="Shape 35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431800" rtl="0">
              <a:lnSpc>
                <a:spcPct val="115000"/>
              </a:lnSpc>
              <a:spcBef>
                <a:spcPts val="0"/>
              </a:spcBef>
              <a:buClr>
                <a:schemeClr val="lt1"/>
              </a:buClr>
              <a:buSzPct val="100000"/>
              <a:buFont typeface="Arial"/>
              <a:buChar char="●"/>
            </a:pPr>
            <a:r>
              <a:rPr lang="en"/>
              <a:t>Type in what you think is a strategy for a formative assessment for the element of  </a:t>
            </a:r>
            <a:r>
              <a:rPr lang="en" b="1"/>
              <a:t>writing</a:t>
            </a:r>
            <a:r>
              <a:rPr lang="en"/>
              <a:t>?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551453"/>
            <a:ext cx="6879600" cy="8574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2400" u="sng"/>
              <a:t>Formative Assessment Strategies for Writing</a:t>
            </a:r>
            <a:r>
              <a:rPr lang="en" sz="2400"/>
              <a:t>  </a:t>
            </a:r>
          </a:p>
          <a:p>
            <a:pPr>
              <a:spcBef>
                <a:spcPts val="0"/>
              </a:spcBef>
              <a:buNone/>
            </a:pPr>
            <a:endParaRPr/>
          </a:p>
        </p:txBody>
      </p:sp>
      <p:sp>
        <p:nvSpPr>
          <p:cNvPr id="363" name="Shape 36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lnSpc>
                <a:spcPct val="115000"/>
              </a:lnSpc>
              <a:spcBef>
                <a:spcPts val="0"/>
              </a:spcBef>
              <a:buNone/>
            </a:pPr>
            <a:r>
              <a:rPr lang="en" sz="2400"/>
              <a:t>Before assessing be sure to…</a:t>
            </a:r>
          </a:p>
          <a:p>
            <a:pPr marL="914400" lvl="0" indent="-381000" rtl="0">
              <a:lnSpc>
                <a:spcPct val="115000"/>
              </a:lnSpc>
              <a:spcBef>
                <a:spcPts val="0"/>
              </a:spcBef>
              <a:buClr>
                <a:schemeClr val="lt1"/>
              </a:buClr>
              <a:buSzPct val="100000"/>
              <a:buFont typeface="Arial"/>
              <a:buChar char="●"/>
            </a:pPr>
            <a:r>
              <a:rPr lang="en" sz="2400"/>
              <a:t>Focus on meaning of writing as well as comprehension instead of errors in writing</a:t>
            </a:r>
          </a:p>
          <a:p>
            <a:pPr marL="914400" lvl="0" indent="-381000" rtl="0">
              <a:lnSpc>
                <a:spcPct val="115000"/>
              </a:lnSpc>
              <a:spcBef>
                <a:spcPts val="0"/>
              </a:spcBef>
              <a:buClr>
                <a:schemeClr val="lt1"/>
              </a:buClr>
              <a:buSzPct val="100000"/>
              <a:buFont typeface="Arial"/>
              <a:buChar char="●"/>
            </a:pPr>
            <a:r>
              <a:rPr lang="en" sz="2400"/>
              <a:t>Do not use criteria that is based on native English speakers</a:t>
            </a:r>
          </a:p>
          <a:p>
            <a:pPr marL="914400" lvl="0" indent="-381000" rtl="0">
              <a:lnSpc>
                <a:spcPct val="115000"/>
              </a:lnSpc>
              <a:spcBef>
                <a:spcPts val="0"/>
              </a:spcBef>
              <a:buClr>
                <a:schemeClr val="lt1"/>
              </a:buClr>
              <a:buSzPct val="100000"/>
              <a:buFont typeface="Arial"/>
              <a:buChar char="●"/>
            </a:pPr>
            <a:r>
              <a:rPr lang="en" sz="2400"/>
              <a:t>Model good writing</a:t>
            </a:r>
          </a:p>
          <a:p>
            <a:pPr marL="914400" lvl="0" indent="-381000" rtl="0">
              <a:lnSpc>
                <a:spcPct val="115000"/>
              </a:lnSpc>
              <a:spcBef>
                <a:spcPts val="0"/>
              </a:spcBef>
              <a:buClr>
                <a:schemeClr val="lt1"/>
              </a:buClr>
              <a:buSzPct val="100000"/>
              <a:buFont typeface="Arial"/>
              <a:buChar char="●"/>
            </a:pPr>
            <a:r>
              <a:rPr lang="en" sz="2400"/>
              <a:t>Monitor a student’s progress</a:t>
            </a:r>
          </a:p>
          <a:p>
            <a:pPr marL="914400" lvl="0" indent="-381000" rtl="0">
              <a:lnSpc>
                <a:spcPct val="115000"/>
              </a:lnSpc>
              <a:spcBef>
                <a:spcPts val="0"/>
              </a:spcBef>
              <a:buClr>
                <a:schemeClr val="lt1"/>
              </a:buClr>
              <a:buSzPct val="100000"/>
              <a:buFont typeface="Arial"/>
              <a:buChar char="●"/>
            </a:pPr>
            <a:r>
              <a:rPr lang="en" sz="2400"/>
              <a:t>Provide Encouragement </a:t>
            </a:r>
          </a:p>
          <a:p>
            <a:pPr lvl="0">
              <a:spcBef>
                <a:spcPts val="0"/>
              </a:spcBef>
              <a:buNone/>
            </a:pPr>
            <a:endParaRPr sz="2400"/>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Writing  </a:t>
            </a:r>
          </a:p>
        </p:txBody>
      </p:sp>
      <p:sp>
        <p:nvSpPr>
          <p:cNvPr id="369" name="Shape 36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lnSpc>
                <a:spcPct val="150000"/>
              </a:lnSpc>
              <a:spcBef>
                <a:spcPts val="0"/>
              </a:spcBef>
              <a:buClr>
                <a:schemeClr val="lt1"/>
              </a:buClr>
              <a:buSzPct val="100000"/>
              <a:buFont typeface="Arial"/>
              <a:buChar char="●"/>
            </a:pPr>
            <a:r>
              <a:rPr lang="en" sz="2400"/>
              <a:t>Checklists to Observe Beginning Writing </a:t>
            </a:r>
          </a:p>
          <a:p>
            <a:pPr marL="457200" lvl="0" indent="-381000" rtl="0">
              <a:lnSpc>
                <a:spcPct val="150000"/>
              </a:lnSpc>
              <a:spcBef>
                <a:spcPts val="0"/>
              </a:spcBef>
              <a:buClr>
                <a:schemeClr val="lt1"/>
              </a:buClr>
              <a:buSzPct val="100000"/>
              <a:buFont typeface="Arial"/>
              <a:buChar char="●"/>
            </a:pPr>
            <a:r>
              <a:rPr lang="en" sz="2400"/>
              <a:t>Writing Journals</a:t>
            </a:r>
          </a:p>
          <a:p>
            <a:pPr marL="457200" lvl="0" indent="-381000">
              <a:lnSpc>
                <a:spcPct val="150000"/>
              </a:lnSpc>
              <a:spcBef>
                <a:spcPts val="0"/>
              </a:spcBef>
              <a:buClr>
                <a:schemeClr val="lt1"/>
              </a:buClr>
              <a:buSzPct val="100000"/>
              <a:buFont typeface="Arial"/>
              <a:buChar char="●"/>
            </a:pPr>
            <a:r>
              <a:rPr lang="en" sz="2400"/>
              <a:t>Interactive Writing </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Writing  </a:t>
            </a:r>
          </a:p>
        </p:txBody>
      </p:sp>
      <p:sp>
        <p:nvSpPr>
          <p:cNvPr id="375" name="Shape 37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Checklists to Observe Beginning Writing </a:t>
            </a:r>
          </a:p>
          <a:p>
            <a:pPr marL="914400" lvl="0" indent="-381000" rtl="0">
              <a:spcBef>
                <a:spcPts val="0"/>
              </a:spcBef>
              <a:buClr>
                <a:schemeClr val="lt1"/>
              </a:buClr>
              <a:buSzPct val="100000"/>
              <a:buFont typeface="Arial"/>
              <a:buChar char="●"/>
            </a:pPr>
            <a:r>
              <a:rPr lang="en" sz="2400"/>
              <a:t>While students are doing any type of writing activity walk to observe and record what they are writing vs. the words they are trying to convey.</a:t>
            </a:r>
          </a:p>
          <a:p>
            <a:pPr marL="914400" lvl="0" indent="-381000" rtl="0">
              <a:spcBef>
                <a:spcPts val="0"/>
              </a:spcBef>
              <a:buClr>
                <a:schemeClr val="lt1"/>
              </a:buClr>
              <a:buSzPct val="100000"/>
              <a:buFont typeface="Arial"/>
              <a:buChar char="●"/>
            </a:pPr>
            <a:r>
              <a:rPr lang="en" sz="2400"/>
              <a:t>Offer prompts to help students finish or correct the words.</a:t>
            </a:r>
          </a:p>
          <a:p>
            <a:pPr marL="914400" lvl="0" indent="-381000">
              <a:spcBef>
                <a:spcPts val="0"/>
              </a:spcBef>
              <a:buClr>
                <a:schemeClr val="lt1"/>
              </a:buClr>
              <a:buSzPct val="100000"/>
              <a:buFont typeface="Arial"/>
              <a:buChar char="●"/>
            </a:pPr>
            <a:r>
              <a:rPr lang="en" sz="2400"/>
              <a:t>Record the end result.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3200"/>
              <a:t>Beginner Writer Checklist </a:t>
            </a:r>
          </a:p>
        </p:txBody>
      </p:sp>
      <p:pic>
        <p:nvPicPr>
          <p:cNvPr id="381" name="Shape 381"/>
          <p:cNvPicPr preferRelativeResize="0"/>
          <p:nvPr/>
        </p:nvPicPr>
        <p:blipFill>
          <a:blip r:embed="rId3">
            <a:alphaModFix/>
          </a:blip>
          <a:stretch>
            <a:fillRect/>
          </a:stretch>
        </p:blipFill>
        <p:spPr>
          <a:xfrm>
            <a:off x="457200" y="1557325"/>
            <a:ext cx="8096250" cy="2028825"/>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Writing  </a:t>
            </a:r>
          </a:p>
        </p:txBody>
      </p:sp>
      <p:sp>
        <p:nvSpPr>
          <p:cNvPr id="387" name="Shape 38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The Benefits of Checklists </a:t>
            </a:r>
          </a:p>
          <a:p>
            <a:pPr marL="914400" lvl="0" indent="-381000">
              <a:spcBef>
                <a:spcPts val="0"/>
              </a:spcBef>
              <a:buClr>
                <a:schemeClr val="lt1"/>
              </a:buClr>
              <a:buSzPct val="100000"/>
              <a:buFont typeface="Arial"/>
              <a:buChar char="●"/>
            </a:pPr>
            <a:r>
              <a:rPr lang="en" sz="2400"/>
              <a:t>Checklists allows teachers to observe the writing abilities of students, what they struggle with, and if they are able to correct it using the prompts of the teacher.</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Writing  </a:t>
            </a:r>
          </a:p>
        </p:txBody>
      </p:sp>
      <p:sp>
        <p:nvSpPr>
          <p:cNvPr id="393" name="Shape 393"/>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Writing Journals </a:t>
            </a:r>
          </a:p>
          <a:p>
            <a:pPr marL="914400" lvl="0" indent="-381000" rtl="0">
              <a:spcBef>
                <a:spcPts val="0"/>
              </a:spcBef>
              <a:buClr>
                <a:schemeClr val="lt1"/>
              </a:buClr>
              <a:buSzPct val="100000"/>
              <a:buFont typeface="Arial"/>
              <a:buChar char="●"/>
            </a:pPr>
            <a:r>
              <a:rPr lang="en" sz="2400"/>
              <a:t>Write in journals daily as a class</a:t>
            </a:r>
          </a:p>
          <a:p>
            <a:pPr lvl="0" rtl="0">
              <a:spcBef>
                <a:spcPts val="0"/>
              </a:spcBef>
              <a:buNone/>
            </a:pPr>
            <a:endParaRPr sz="2400"/>
          </a:p>
          <a:p>
            <a:pPr marL="914400" lvl="0" indent="-381000" rtl="0">
              <a:spcBef>
                <a:spcPts val="0"/>
              </a:spcBef>
              <a:buClr>
                <a:schemeClr val="lt1"/>
              </a:buClr>
              <a:buSzPct val="100000"/>
              <a:buFont typeface="Arial"/>
              <a:buChar char="●"/>
            </a:pPr>
            <a:r>
              <a:rPr lang="en" sz="2400"/>
              <a:t>Provide meaningful topics</a:t>
            </a:r>
          </a:p>
          <a:p>
            <a:pPr lvl="0" rtl="0">
              <a:spcBef>
                <a:spcPts val="0"/>
              </a:spcBef>
              <a:buNone/>
            </a:pPr>
            <a:endParaRPr sz="2400"/>
          </a:p>
          <a:p>
            <a:pPr marL="914400" lvl="0" indent="-381000" rtl="0">
              <a:spcBef>
                <a:spcPts val="0"/>
              </a:spcBef>
              <a:buClr>
                <a:schemeClr val="lt1"/>
              </a:buClr>
              <a:buSzPct val="100000"/>
              <a:buFont typeface="Arial"/>
              <a:buChar char="●"/>
            </a:pPr>
            <a:r>
              <a:rPr lang="en" sz="2400"/>
              <a:t>Respond to students journal entries</a:t>
            </a:r>
          </a:p>
          <a:p>
            <a:pPr lvl="0" rtl="0">
              <a:spcBef>
                <a:spcPts val="0"/>
              </a:spcBef>
              <a:buNone/>
            </a:pPr>
            <a:endParaRPr sz="2400"/>
          </a:p>
          <a:p>
            <a:pPr marL="914400" lvl="0" indent="-381000">
              <a:spcBef>
                <a:spcPts val="0"/>
              </a:spcBef>
              <a:buClr>
                <a:schemeClr val="lt1"/>
              </a:buClr>
              <a:buSzPct val="100000"/>
              <a:buFont typeface="Arial"/>
              <a:buChar char="●"/>
            </a:pPr>
            <a:r>
              <a:rPr lang="en" sz="2400"/>
              <a:t>Can be used as a form of portfolio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361000" y="1114550"/>
            <a:ext cx="8229600" cy="4232099"/>
          </a:xfrm>
          <a:prstGeom prst="rect">
            <a:avLst/>
          </a:prstGeom>
        </p:spPr>
        <p:txBody>
          <a:bodyPr lIns="91425" tIns="91425" rIns="91425" bIns="91425" anchor="t" anchorCtr="0">
            <a:noAutofit/>
          </a:bodyPr>
          <a:lstStyle/>
          <a:p>
            <a:pPr rtl="0">
              <a:spcBef>
                <a:spcPts val="0"/>
              </a:spcBef>
              <a:buNone/>
            </a:pPr>
            <a:r>
              <a:rPr lang="en" sz="2200"/>
              <a:t>“Assessment is broadly defined in the Principles as the process of collecting and interpreting information that can be used (i) to inform students, and their parents/guardians where applicable, about the progress they are making toward attaining the knowledge, skills, attitudes, and behaviors to be learned or acquired, and (ii) to inform the various personnel who make educational decisions (instructional, diagnostic, placement, promotion, graduation, curriculum planning, program development, policy) about students”. </a:t>
            </a:r>
          </a:p>
          <a:p>
            <a:pPr rtl="0">
              <a:spcBef>
                <a:spcPts val="0"/>
              </a:spcBef>
              <a:buNone/>
            </a:pPr>
            <a:endParaRPr sz="2200"/>
          </a:p>
          <a:p>
            <a:pPr rtl="0">
              <a:spcBef>
                <a:spcPts val="0"/>
              </a:spcBef>
              <a:buNone/>
            </a:pPr>
            <a:r>
              <a:rPr lang="en" sz="1400">
                <a:solidFill>
                  <a:srgbClr val="F3F3F3"/>
                </a:solidFill>
              </a:rPr>
              <a:t>Joint Advisory Committee. </a:t>
            </a:r>
            <a:r>
              <a:rPr lang="en" sz="1400" i="1">
                <a:solidFill>
                  <a:srgbClr val="F3F3F3"/>
                </a:solidFill>
              </a:rPr>
              <a:t>Principle for Fair Student Assessment Practices for Education in Canada. </a:t>
            </a:r>
            <a:r>
              <a:rPr lang="en" sz="1400">
                <a:solidFill>
                  <a:srgbClr val="F3F3F3"/>
                </a:solidFill>
              </a:rPr>
              <a:t>Edmonton, Alberta. 1993.</a:t>
            </a:r>
          </a:p>
          <a:p>
            <a:pPr>
              <a:spcBef>
                <a:spcPts val="0"/>
              </a:spcBef>
              <a:buNone/>
            </a:pPr>
            <a:endParaRPr sz="2200"/>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Writing  </a:t>
            </a:r>
          </a:p>
        </p:txBody>
      </p:sp>
      <p:sp>
        <p:nvSpPr>
          <p:cNvPr id="399" name="Shape 399"/>
          <p:cNvSpPr txBox="1">
            <a:spLocks noGrp="1"/>
          </p:cNvSpPr>
          <p:nvPr>
            <p:ph type="body" idx="1"/>
          </p:nvPr>
        </p:nvSpPr>
        <p:spPr>
          <a:xfrm>
            <a:off x="284775" y="1200150"/>
            <a:ext cx="8229600" cy="3630300"/>
          </a:xfrm>
          <a:prstGeom prst="rect">
            <a:avLst/>
          </a:prstGeom>
        </p:spPr>
        <p:txBody>
          <a:bodyPr lIns="91425" tIns="91425" rIns="91425" bIns="91425" anchor="t" anchorCtr="0">
            <a:noAutofit/>
          </a:bodyPr>
          <a:lstStyle/>
          <a:p>
            <a:pPr rtl="0">
              <a:spcBef>
                <a:spcPts val="0"/>
              </a:spcBef>
              <a:buNone/>
            </a:pPr>
            <a:r>
              <a:rPr lang="en"/>
              <a:t>The Benefits of Writing Journals </a:t>
            </a:r>
          </a:p>
          <a:p>
            <a:pPr marL="914400" lvl="0" indent="-381000">
              <a:lnSpc>
                <a:spcPct val="115000"/>
              </a:lnSpc>
              <a:spcBef>
                <a:spcPts val="0"/>
              </a:spcBef>
              <a:buClr>
                <a:schemeClr val="lt1"/>
              </a:buClr>
              <a:buSzPct val="100000"/>
              <a:buFont typeface="Arial"/>
              <a:buChar char="●"/>
            </a:pPr>
            <a:r>
              <a:rPr lang="en" sz="2400"/>
              <a:t>Writing journals not only give students practice but it also gives teachers and students a chance to monitor their progress.</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Writing  </a:t>
            </a:r>
          </a:p>
        </p:txBody>
      </p:sp>
      <p:sp>
        <p:nvSpPr>
          <p:cNvPr id="405" name="Shape 405"/>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Interactive Writing </a:t>
            </a:r>
          </a:p>
          <a:p>
            <a:pPr marL="457200" lvl="0" indent="-381000" rtl="0">
              <a:lnSpc>
                <a:spcPct val="100000"/>
              </a:lnSpc>
              <a:spcBef>
                <a:spcPts val="0"/>
              </a:spcBef>
              <a:buClr>
                <a:schemeClr val="lt1"/>
              </a:buClr>
              <a:buSzPct val="100000"/>
              <a:buFont typeface="Arial"/>
              <a:buChar char="●"/>
            </a:pPr>
            <a:r>
              <a:rPr lang="en" sz="2400"/>
              <a:t>Provide topics for students to write about, base it off of personal experiences, media, ect. </a:t>
            </a:r>
          </a:p>
          <a:p>
            <a:pPr marL="457200" lvl="0" indent="-381000" rtl="0">
              <a:lnSpc>
                <a:spcPct val="115000"/>
              </a:lnSpc>
              <a:spcBef>
                <a:spcPts val="0"/>
              </a:spcBef>
              <a:buClr>
                <a:schemeClr val="lt1"/>
              </a:buClr>
              <a:buSzPct val="100000"/>
              <a:buFont typeface="Arial"/>
              <a:buChar char="●"/>
            </a:pPr>
            <a:r>
              <a:rPr lang="en" sz="2400"/>
              <a:t>Talk over the topic with student(s) and have them come up with a story/problem.</a:t>
            </a:r>
          </a:p>
          <a:p>
            <a:pPr marL="457200" lvl="0" indent="-381000" rtl="0">
              <a:lnSpc>
                <a:spcPct val="115000"/>
              </a:lnSpc>
              <a:spcBef>
                <a:spcPts val="0"/>
              </a:spcBef>
              <a:buClr>
                <a:schemeClr val="lt1"/>
              </a:buClr>
              <a:buSzPct val="100000"/>
              <a:buFont typeface="Arial"/>
              <a:buChar char="●"/>
            </a:pPr>
            <a:r>
              <a:rPr lang="en" sz="2400"/>
              <a:t>Scribe for students.</a:t>
            </a:r>
          </a:p>
          <a:p>
            <a:pPr marL="457200" lvl="0" indent="-381000">
              <a:lnSpc>
                <a:spcPct val="100000"/>
              </a:lnSpc>
              <a:spcBef>
                <a:spcPts val="0"/>
              </a:spcBef>
              <a:buClr>
                <a:schemeClr val="lt1"/>
              </a:buClr>
              <a:buSzPct val="100000"/>
              <a:buFont typeface="Arial"/>
              <a:buChar char="●"/>
            </a:pPr>
            <a:r>
              <a:rPr lang="en" sz="2400"/>
              <a:t>Depending upon writing level have them write out the first letter of a word, a whole word, and so on.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sz="2400" u="sng"/>
              <a:t>Formative Assessment Strategies for Writing  </a:t>
            </a:r>
          </a:p>
        </p:txBody>
      </p:sp>
      <p:sp>
        <p:nvSpPr>
          <p:cNvPr id="411" name="Shape 41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rtl="0">
              <a:spcBef>
                <a:spcPts val="0"/>
              </a:spcBef>
              <a:buNone/>
            </a:pPr>
            <a:r>
              <a:rPr lang="en"/>
              <a:t>The Benefits of Interactive Writing </a:t>
            </a:r>
          </a:p>
          <a:p>
            <a:pPr marL="914400" lvl="0" indent="-228600" rtl="0">
              <a:lnSpc>
                <a:spcPct val="115000"/>
              </a:lnSpc>
              <a:spcBef>
                <a:spcPts val="0"/>
              </a:spcBef>
              <a:buSzPct val="218181"/>
              <a:buNone/>
            </a:pPr>
            <a:r>
              <a:rPr lang="en" sz="1100">
                <a:solidFill>
                  <a:schemeClr val="dk1"/>
                </a:solidFill>
              </a:rPr>
              <a:t>·</a:t>
            </a:r>
          </a:p>
          <a:p>
            <a:pPr marL="457200" lvl="0" indent="-381000">
              <a:lnSpc>
                <a:spcPct val="115000"/>
              </a:lnSpc>
              <a:spcBef>
                <a:spcPts val="0"/>
              </a:spcBef>
              <a:buClr>
                <a:schemeClr val="lt1"/>
              </a:buClr>
              <a:buSzPct val="100000"/>
              <a:buFont typeface="Arial"/>
              <a:buChar char="●"/>
            </a:pPr>
            <a:r>
              <a:rPr lang="en" sz="2400"/>
              <a:t>This not only allows student to work on their creative writing skills and make connections to topics but it also gives the teacher a chance to identify trouble words and errors students are making. </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Shape 416"/>
          <p:cNvPicPr preferRelativeResize="0"/>
          <p:nvPr/>
        </p:nvPicPr>
        <p:blipFill>
          <a:blip r:embed="rId3">
            <a:alphaModFix/>
          </a:blip>
          <a:stretch>
            <a:fillRect/>
          </a:stretch>
        </p:blipFill>
        <p:spPr>
          <a:xfrm>
            <a:off x="1293500" y="358700"/>
            <a:ext cx="6190349" cy="4426100"/>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05975"/>
            <a:ext cx="6879600" cy="777899"/>
          </a:xfrm>
          <a:prstGeom prst="rect">
            <a:avLst/>
          </a:prstGeom>
        </p:spPr>
        <p:txBody>
          <a:bodyPr lIns="91425" tIns="91425" rIns="91425" bIns="91425" anchor="b" anchorCtr="0">
            <a:noAutofit/>
          </a:bodyPr>
          <a:lstStyle/>
          <a:p>
            <a:pPr>
              <a:spcBef>
                <a:spcPts val="0"/>
              </a:spcBef>
              <a:buNone/>
            </a:pPr>
            <a:r>
              <a:rPr lang="en"/>
              <a:t>Conclusion</a:t>
            </a:r>
          </a:p>
        </p:txBody>
      </p:sp>
      <p:sp>
        <p:nvSpPr>
          <p:cNvPr id="422" name="Shape 422"/>
          <p:cNvSpPr txBox="1">
            <a:spLocks noGrp="1"/>
          </p:cNvSpPr>
          <p:nvPr>
            <p:ph type="body" idx="1"/>
          </p:nvPr>
        </p:nvSpPr>
        <p:spPr>
          <a:xfrm>
            <a:off x="457200" y="941025"/>
            <a:ext cx="8229600" cy="3889499"/>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Before you assess know your learner, and what you want to achieve through assessment</a:t>
            </a:r>
          </a:p>
          <a:p>
            <a:pPr marL="457200" lvl="0" indent="-381000" rtl="0">
              <a:spcBef>
                <a:spcPts val="0"/>
              </a:spcBef>
              <a:buClr>
                <a:schemeClr val="lt1"/>
              </a:buClr>
              <a:buSzPct val="100000"/>
              <a:buFont typeface="Arial"/>
              <a:buChar char="●"/>
            </a:pPr>
            <a:r>
              <a:rPr lang="en" sz="2400"/>
              <a:t>Assessment should be formative, rather than summative.</a:t>
            </a:r>
          </a:p>
          <a:p>
            <a:pPr marL="457200" lvl="0" indent="-381000" rtl="0">
              <a:spcBef>
                <a:spcPts val="0"/>
              </a:spcBef>
              <a:buClr>
                <a:schemeClr val="lt1"/>
              </a:buClr>
              <a:buSzPct val="100000"/>
              <a:buFont typeface="Arial"/>
              <a:buChar char="●"/>
            </a:pPr>
            <a:r>
              <a:rPr lang="en" sz="2400"/>
              <a:t>Authentic, open ended assessments hold the most benefit for the ELL student.</a:t>
            </a:r>
          </a:p>
          <a:p>
            <a:pPr marL="457200" lvl="0" indent="-381000" rtl="0">
              <a:spcBef>
                <a:spcPts val="0"/>
              </a:spcBef>
              <a:buClr>
                <a:schemeClr val="lt1"/>
              </a:buClr>
              <a:buSzPct val="100000"/>
              <a:buFont typeface="Arial"/>
              <a:buChar char="●"/>
            </a:pPr>
            <a:r>
              <a:rPr lang="en" sz="2400"/>
              <a:t>There are many tools to assess the 4 areas of language: listening, speaking, reading, and writing.</a:t>
            </a:r>
          </a:p>
        </p:txBody>
      </p:sp>
      <p:pic>
        <p:nvPicPr>
          <p:cNvPr id="423" name="Shape 423"/>
          <p:cNvPicPr preferRelativeResize="0"/>
          <p:nvPr/>
        </p:nvPicPr>
        <p:blipFill>
          <a:blip r:embed="rId3">
            <a:alphaModFix/>
          </a:blip>
          <a:stretch>
            <a:fillRect/>
          </a:stretch>
        </p:blipFill>
        <p:spPr>
          <a:xfrm>
            <a:off x="3360750" y="3936200"/>
            <a:ext cx="2422500" cy="1259700"/>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dirty="0"/>
              <a:t>References </a:t>
            </a:r>
          </a:p>
        </p:txBody>
      </p:sp>
      <p:sp>
        <p:nvSpPr>
          <p:cNvPr id="429" name="Shape 429"/>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04800" rtl="0">
              <a:spcBef>
                <a:spcPts val="0"/>
              </a:spcBef>
              <a:buClr>
                <a:srgbClr val="FFFFFF"/>
              </a:buClr>
              <a:buSzPct val="100000"/>
              <a:buFont typeface="Arial"/>
              <a:buChar char="●"/>
            </a:pPr>
            <a:r>
              <a:rPr lang="en" sz="1200" dirty="0">
                <a:solidFill>
                  <a:srgbClr val="FFFFFF"/>
                </a:solidFill>
              </a:rPr>
              <a:t>Alberta Education. (2007). </a:t>
            </a:r>
            <a:r>
              <a:rPr lang="en" sz="1200" i="1" dirty="0">
                <a:solidFill>
                  <a:srgbClr val="FFFFFF"/>
                </a:solidFill>
              </a:rPr>
              <a:t>English as a Second Language: Guide to Implementation</a:t>
            </a:r>
            <a:r>
              <a:rPr lang="en" sz="1200" dirty="0">
                <a:solidFill>
                  <a:srgbClr val="FFFFFF"/>
                </a:solidFill>
              </a:rPr>
              <a:t>. Retrieved from: https://education.alberta.ca/media/507659/eslkto9gi.pdf</a:t>
            </a:r>
          </a:p>
          <a:p>
            <a:pPr marL="457200" lvl="0" indent="-304800" rtl="0">
              <a:spcBef>
                <a:spcPts val="0"/>
              </a:spcBef>
              <a:buClr>
                <a:srgbClr val="FFFFFF"/>
              </a:buClr>
              <a:buSzPct val="100000"/>
              <a:buFont typeface="Arial"/>
              <a:buChar char="●"/>
            </a:pPr>
            <a:r>
              <a:rPr lang="en" sz="1200" dirty="0">
                <a:solidFill>
                  <a:srgbClr val="FFFFFF"/>
                </a:solidFill>
              </a:rPr>
              <a:t>Coelho, E. (2001). Program Planning and Assessment for ESL/ELD Learners. </a:t>
            </a:r>
            <a:r>
              <a:rPr lang="en" sz="1200" i="1" dirty="0">
                <a:solidFill>
                  <a:srgbClr val="FFFFFF"/>
                </a:solidFill>
              </a:rPr>
              <a:t>Toronto District School Board</a:t>
            </a:r>
            <a:r>
              <a:rPr lang="en" sz="1200" dirty="0">
                <a:solidFill>
                  <a:srgbClr val="FFFFFF"/>
                </a:solidFill>
              </a:rPr>
              <a:t>. Retrieved from: </a:t>
            </a:r>
            <a:r>
              <a:rPr lang="en" sz="1200" u="sng" dirty="0">
                <a:solidFill>
                  <a:schemeClr val="hlink"/>
                </a:solidFill>
                <a:hlinkClick r:id="rId3"/>
              </a:rPr>
              <a:t>https://eclass.srv.ualberta.ca/pluginfile.php/1888847/mod_resource/content/2/Day5_Article1.pdf</a:t>
            </a:r>
          </a:p>
          <a:p>
            <a:pPr marL="457200" lvl="0" indent="-304800" rtl="0">
              <a:spcBef>
                <a:spcPts val="0"/>
              </a:spcBef>
              <a:buClr>
                <a:srgbClr val="FFFFFF"/>
              </a:buClr>
              <a:buSzPct val="100000"/>
              <a:buFont typeface="Arial"/>
              <a:buChar char="●"/>
            </a:pPr>
            <a:r>
              <a:rPr lang="en" sz="1200" u="sng" dirty="0">
                <a:solidFill>
                  <a:srgbClr val="FFFFFF"/>
                </a:solidFill>
              </a:rPr>
              <a:t>Cabrera, M.P. (2002). Teaching the Four Skills in the Primary EFL Classroom. </a:t>
            </a:r>
            <a:r>
              <a:rPr lang="en" sz="1200" i="1" u="sng" dirty="0">
                <a:solidFill>
                  <a:srgbClr val="FFFFFF"/>
                </a:solidFill>
              </a:rPr>
              <a:t>The Internet TESL Journal</a:t>
            </a:r>
            <a:r>
              <a:rPr lang="en" sz="1200" u="sng" dirty="0">
                <a:solidFill>
                  <a:srgbClr val="FFFFFF"/>
                </a:solidFill>
              </a:rPr>
              <a:t>.  Retrieved from: </a:t>
            </a:r>
            <a:r>
              <a:rPr lang="en" sz="1200" u="sng" dirty="0">
                <a:solidFill>
                  <a:srgbClr val="FFFFFF"/>
                </a:solidFill>
                <a:hlinkClick r:id="rId4"/>
              </a:rPr>
              <a:t>http://</a:t>
            </a:r>
            <a:r>
              <a:rPr lang="en" sz="1200" u="sng" dirty="0" smtClean="0">
                <a:solidFill>
                  <a:srgbClr val="FFFFFF"/>
                </a:solidFill>
                <a:hlinkClick r:id="rId4"/>
              </a:rPr>
              <a:t>iteslj.org/Techniques/Bazo-FourSkills.html</a:t>
            </a:r>
            <a:endParaRPr lang="en-CA" sz="1200" u="sng" dirty="0" smtClean="0">
              <a:solidFill>
                <a:srgbClr val="FFFFFF"/>
              </a:solidFill>
            </a:endParaRPr>
          </a:p>
          <a:p>
            <a:pPr marL="457200" lvl="0" indent="-304800" rtl="0">
              <a:spcBef>
                <a:spcPts val="0"/>
              </a:spcBef>
              <a:buClr>
                <a:srgbClr val="FFFFFF"/>
              </a:buClr>
              <a:buSzPct val="100000"/>
              <a:buFont typeface="Arial"/>
              <a:buChar char="●"/>
            </a:pPr>
            <a:r>
              <a:rPr lang="en-US" sz="1200" dirty="0" err="1" smtClean="0"/>
              <a:t>Herrell</a:t>
            </a:r>
            <a:r>
              <a:rPr lang="en-US" sz="1200" dirty="0" smtClean="0"/>
              <a:t>, A., &amp; Jordan, M. (2012). </a:t>
            </a:r>
            <a:r>
              <a:rPr lang="en-US" sz="1200" i="1" dirty="0" smtClean="0"/>
              <a:t>50 strategies for teaching English language learners (4th ed.). Upper Saddle River, NJ: Pearson/ Merrill Prentice Hall. </a:t>
            </a:r>
            <a:endParaRPr lang="en" sz="1200" u="sng" dirty="0">
              <a:solidFill>
                <a:srgbClr val="FFFFFF"/>
              </a:solidFill>
            </a:endParaRPr>
          </a:p>
          <a:p>
            <a:pPr marL="457200" lvl="0" indent="-304800" rtl="0">
              <a:spcBef>
                <a:spcPts val="0"/>
              </a:spcBef>
              <a:buClr>
                <a:schemeClr val="lt1"/>
              </a:buClr>
              <a:buSzPct val="100000"/>
              <a:buFont typeface="Arial"/>
              <a:buChar char="●"/>
            </a:pPr>
            <a:r>
              <a:rPr lang="en" sz="1200" u="sng" dirty="0">
                <a:solidFill>
                  <a:srgbClr val="FFFFFF"/>
                </a:solidFill>
                <a:hlinkClick r:id="rId5"/>
              </a:rPr>
              <a:t>h</a:t>
            </a:r>
            <a:r>
              <a:rPr lang="en" sz="1200" dirty="0">
                <a:solidFill>
                  <a:srgbClr val="FFFFFF"/>
                </a:solidFill>
                <a:hlinkClick r:id="rId5"/>
              </a:rPr>
              <a:t>ttp://forum.quoteland.com/eve/forums/a/tpc/f/99191541/m/4301937495</a:t>
            </a:r>
          </a:p>
          <a:p>
            <a:pPr marL="457200" indent="-304800">
              <a:buFont typeface="Arial"/>
              <a:buChar char="●"/>
            </a:pPr>
            <a:r>
              <a:rPr lang="en" sz="1200" dirty="0">
                <a:solidFill>
                  <a:srgbClr val="FFFFFF"/>
                </a:solidFill>
                <a:hlinkClick r:id="rId6"/>
              </a:rPr>
              <a:t>http://www.nysut.org/~/</a:t>
            </a:r>
            <a:r>
              <a:rPr lang="en" sz="1200" dirty="0" smtClean="0">
                <a:solidFill>
                  <a:srgbClr val="FFFFFF"/>
                </a:solidFill>
                <a:hlinkClick r:id="rId6"/>
              </a:rPr>
              <a:t>media/files/nysut/resources/2012/may/educators-voice-5-assessments/edvoicev_07_daily_assessment_esl.pdf?la=en</a:t>
            </a:r>
            <a:endParaRPr lang="en-CA" sz="1200" dirty="0" smtClean="0">
              <a:solidFill>
                <a:srgbClr val="FFFFFF"/>
              </a:solidFill>
            </a:endParaRPr>
          </a:p>
          <a:p>
            <a:pPr marL="457200" indent="-304800">
              <a:buFont typeface="Arial"/>
              <a:buChar char="●"/>
            </a:pPr>
            <a:r>
              <a:rPr lang="en" sz="1200" dirty="0" smtClean="0"/>
              <a:t>http://www.assess.nelson.com/test-ind/wmls-r.html</a:t>
            </a:r>
            <a:endParaRPr lang="en" sz="1200" dirty="0">
              <a:solidFill>
                <a:srgbClr val="FFFFFF"/>
              </a:solidFill>
              <a:hlinkClick r:id="rId6"/>
            </a:endParaRPr>
          </a:p>
          <a:p>
            <a:pPr marL="457200" lvl="0" indent="-304800" rtl="0">
              <a:spcBef>
                <a:spcPts val="0"/>
              </a:spcBef>
              <a:buClr>
                <a:srgbClr val="F3F3F3"/>
              </a:buClr>
              <a:buSzPct val="100000"/>
              <a:buFont typeface="Arial"/>
              <a:buChar char="●"/>
            </a:pPr>
            <a:r>
              <a:rPr lang="en" sz="1200" dirty="0">
                <a:solidFill>
                  <a:srgbClr val="F3F3F3"/>
                </a:solidFill>
              </a:rPr>
              <a:t>Joint Advisory Committee. </a:t>
            </a:r>
            <a:r>
              <a:rPr lang="en" sz="1200" i="1" dirty="0">
                <a:solidFill>
                  <a:srgbClr val="F3F3F3"/>
                </a:solidFill>
              </a:rPr>
              <a:t>Principle for Fair Student Assessment Practices for Education in Canada. </a:t>
            </a:r>
            <a:r>
              <a:rPr lang="en" sz="1200" dirty="0">
                <a:solidFill>
                  <a:srgbClr val="F3F3F3"/>
                </a:solidFill>
              </a:rPr>
              <a:t>Edmonton, Alberta. 1993.</a:t>
            </a:r>
          </a:p>
          <a:p>
            <a:pPr marL="457200" lvl="0" indent="-304800" rtl="0">
              <a:spcBef>
                <a:spcPts val="0"/>
              </a:spcBef>
              <a:buClr>
                <a:srgbClr val="F3F3F3"/>
              </a:buClr>
              <a:buSzPct val="100000"/>
              <a:buFont typeface="Arial"/>
              <a:buChar char="●"/>
            </a:pPr>
            <a:r>
              <a:rPr lang="en" sz="1200" dirty="0" smtClean="0">
                <a:solidFill>
                  <a:srgbClr val="F3F3F3"/>
                </a:solidFill>
              </a:rPr>
              <a:t>Lenski</a:t>
            </a:r>
            <a:r>
              <a:rPr lang="en" sz="1200" dirty="0">
                <a:solidFill>
                  <a:srgbClr val="F3F3F3"/>
                </a:solidFill>
              </a:rPr>
              <a:t>, S. D., Ehlers-Zavala, F., Daniel, M. C., &amp; Sun-Irminger, X. (2006). Assessing English-Language Learners in Mainstream Classrooms. </a:t>
            </a:r>
            <a:r>
              <a:rPr lang="en" sz="1200" i="1" dirty="0">
                <a:solidFill>
                  <a:srgbClr val="F3F3F3"/>
                </a:solidFill>
              </a:rPr>
              <a:t>Reading Teacher</a:t>
            </a:r>
            <a:r>
              <a:rPr lang="en" sz="1200" dirty="0">
                <a:solidFill>
                  <a:srgbClr val="F3F3F3"/>
                </a:solidFill>
              </a:rPr>
              <a:t>, </a:t>
            </a:r>
            <a:r>
              <a:rPr lang="en" sz="1200" i="1" dirty="0">
                <a:solidFill>
                  <a:srgbClr val="F3F3F3"/>
                </a:solidFill>
              </a:rPr>
              <a:t>60</a:t>
            </a:r>
            <a:r>
              <a:rPr lang="en" sz="1200" dirty="0">
                <a:solidFill>
                  <a:srgbClr val="F3F3F3"/>
                </a:solidFill>
              </a:rPr>
              <a:t>(1), 24-34.</a:t>
            </a:r>
          </a:p>
          <a:p>
            <a:pPr marL="457200" lvl="0" indent="-304800" rtl="0">
              <a:spcBef>
                <a:spcPts val="0"/>
              </a:spcBef>
              <a:buClr>
                <a:srgbClr val="FFFFFF"/>
              </a:buClr>
              <a:buSzPct val="100000"/>
              <a:buFont typeface="Arial"/>
              <a:buChar char="●"/>
            </a:pPr>
            <a:r>
              <a:rPr lang="en" sz="1200" dirty="0">
                <a:solidFill>
                  <a:srgbClr val="FFFFFF"/>
                </a:solidFill>
              </a:rPr>
              <a:t>Yun, J., Cervantes, M. (2006). Defining Words: What Can Teachers and Students Do?  </a:t>
            </a:r>
            <a:r>
              <a:rPr lang="en" sz="1200" i="1" dirty="0">
                <a:solidFill>
                  <a:srgbClr val="FFFFFF"/>
                </a:solidFill>
              </a:rPr>
              <a:t>The Internet TESL Journal.</a:t>
            </a:r>
            <a:r>
              <a:rPr lang="en" sz="1200" dirty="0">
                <a:solidFill>
                  <a:srgbClr val="FFFFFF"/>
                </a:solidFill>
              </a:rPr>
              <a:t> Retrieved from:</a:t>
            </a:r>
            <a:r>
              <a:rPr lang="en" sz="1200" dirty="0">
                <a:solidFill>
                  <a:srgbClr val="FFFFFF"/>
                </a:solidFill>
                <a:hlinkClick r:id="rId7"/>
              </a:rPr>
              <a:t> http://iteslj.org/Techniques/Yun-DefiningWords.html</a:t>
            </a:r>
          </a:p>
          <a:p>
            <a:pPr lvl="0">
              <a:spcBef>
                <a:spcPts val="0"/>
              </a:spcBef>
              <a:buNone/>
            </a:pPr>
            <a:endParaRPr sz="1400" dirty="0">
              <a:solidFill>
                <a:srgbClr val="F3F3F3"/>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Before Assessment</a:t>
            </a:r>
          </a:p>
        </p:txBody>
      </p:sp>
      <p:sp>
        <p:nvSpPr>
          <p:cNvPr id="117" name="Shape 117"/>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lvl="0" rtl="0">
              <a:spcBef>
                <a:spcPts val="0"/>
              </a:spcBef>
              <a:buNone/>
            </a:pPr>
            <a:r>
              <a:rPr lang="en" sz="2400"/>
              <a:t>It is important to understand and establish:</a:t>
            </a:r>
          </a:p>
          <a:p>
            <a:pPr marL="457200" lvl="0" indent="-381000" rtl="0">
              <a:spcBef>
                <a:spcPts val="0"/>
              </a:spcBef>
              <a:buClr>
                <a:schemeClr val="lt1"/>
              </a:buClr>
              <a:buSzPct val="100000"/>
              <a:buFont typeface="Arial"/>
              <a:buChar char="●"/>
            </a:pPr>
            <a:r>
              <a:rPr lang="en" sz="2400"/>
              <a:t>student identity</a:t>
            </a:r>
          </a:p>
          <a:p>
            <a:pPr marL="457200" lvl="0" indent="-381000" rtl="0">
              <a:spcBef>
                <a:spcPts val="0"/>
              </a:spcBef>
              <a:buClr>
                <a:schemeClr val="lt1"/>
              </a:buClr>
              <a:buSzPct val="100000"/>
              <a:buFont typeface="Arial"/>
              <a:buChar char="●"/>
            </a:pPr>
            <a:r>
              <a:rPr lang="en" sz="2400"/>
              <a:t>student needs</a:t>
            </a:r>
          </a:p>
          <a:p>
            <a:pPr marL="457200" lvl="0" indent="-381000" rtl="0">
              <a:spcBef>
                <a:spcPts val="0"/>
              </a:spcBef>
              <a:buClr>
                <a:schemeClr val="lt1"/>
              </a:buClr>
              <a:buSzPct val="100000"/>
              <a:buFont typeface="Arial"/>
              <a:buChar char="●"/>
            </a:pPr>
            <a:r>
              <a:rPr lang="en" sz="2400"/>
              <a:t>purpose of assessment</a:t>
            </a:r>
          </a:p>
          <a:p>
            <a:pPr marL="457200" lvl="0" indent="-381000" rtl="0">
              <a:spcBef>
                <a:spcPts val="0"/>
              </a:spcBef>
              <a:buClr>
                <a:schemeClr val="lt1"/>
              </a:buClr>
              <a:buSzPct val="100000"/>
              <a:buFont typeface="Arial"/>
              <a:buChar char="●"/>
            </a:pPr>
            <a:r>
              <a:rPr lang="en" sz="2400"/>
              <a:t>how we are assessing</a:t>
            </a:r>
          </a:p>
        </p:txBody>
      </p:sp>
      <p:pic>
        <p:nvPicPr>
          <p:cNvPr id="118" name="Shape 118"/>
          <p:cNvPicPr preferRelativeResize="0"/>
          <p:nvPr/>
        </p:nvPicPr>
        <p:blipFill>
          <a:blip r:embed="rId3">
            <a:alphaModFix/>
          </a:blip>
          <a:stretch>
            <a:fillRect/>
          </a:stretch>
        </p:blipFill>
        <p:spPr>
          <a:xfrm>
            <a:off x="4761650" y="1650400"/>
            <a:ext cx="3133725" cy="2857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Student Identity</a:t>
            </a:r>
          </a:p>
        </p:txBody>
      </p:sp>
      <p:sp>
        <p:nvSpPr>
          <p:cNvPr id="124" name="Shape 124"/>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Culture</a:t>
            </a:r>
          </a:p>
          <a:p>
            <a:pPr marL="457200" lvl="0" indent="-381000" rtl="0">
              <a:spcBef>
                <a:spcPts val="0"/>
              </a:spcBef>
              <a:buClr>
                <a:schemeClr val="lt1"/>
              </a:buClr>
              <a:buSzPct val="100000"/>
              <a:buFont typeface="Arial"/>
              <a:buChar char="●"/>
            </a:pPr>
            <a:r>
              <a:rPr lang="en" sz="2400"/>
              <a:t>Religion</a:t>
            </a:r>
          </a:p>
          <a:p>
            <a:pPr marL="457200" lvl="0" indent="-381000" rtl="0">
              <a:spcBef>
                <a:spcPts val="0"/>
              </a:spcBef>
              <a:buClr>
                <a:schemeClr val="lt1"/>
              </a:buClr>
              <a:buSzPct val="100000"/>
              <a:buFont typeface="Arial"/>
              <a:buChar char="●"/>
            </a:pPr>
            <a:r>
              <a:rPr lang="en" sz="2400"/>
              <a:t>Background</a:t>
            </a:r>
          </a:p>
          <a:p>
            <a:pPr marL="457200" lvl="0" indent="-381000" rtl="0">
              <a:spcBef>
                <a:spcPts val="0"/>
              </a:spcBef>
              <a:buClr>
                <a:schemeClr val="lt1"/>
              </a:buClr>
              <a:buSzPct val="100000"/>
              <a:buFont typeface="Arial"/>
              <a:buChar char="●"/>
            </a:pPr>
            <a:r>
              <a:rPr lang="en" sz="2400"/>
              <a:t>Interests</a:t>
            </a:r>
          </a:p>
          <a:p>
            <a:pPr marL="457200" lvl="0" indent="-381000" rtl="0">
              <a:spcBef>
                <a:spcPts val="0"/>
              </a:spcBef>
              <a:buClr>
                <a:schemeClr val="lt1"/>
              </a:buClr>
              <a:buSzPct val="100000"/>
              <a:buFont typeface="Arial"/>
              <a:buChar char="●"/>
            </a:pPr>
            <a:r>
              <a:rPr lang="en" sz="2400"/>
              <a:t>L1 literacy</a:t>
            </a:r>
          </a:p>
        </p:txBody>
      </p:sp>
      <p:pic>
        <p:nvPicPr>
          <p:cNvPr id="125" name="Shape 125"/>
          <p:cNvPicPr preferRelativeResize="0"/>
          <p:nvPr/>
        </p:nvPicPr>
        <p:blipFill>
          <a:blip r:embed="rId3">
            <a:alphaModFix/>
          </a:blip>
          <a:stretch>
            <a:fillRect/>
          </a:stretch>
        </p:blipFill>
        <p:spPr>
          <a:xfrm>
            <a:off x="3065175" y="2461600"/>
            <a:ext cx="4539400" cy="22697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05978"/>
            <a:ext cx="6879600" cy="857400"/>
          </a:xfrm>
          <a:prstGeom prst="rect">
            <a:avLst/>
          </a:prstGeom>
        </p:spPr>
        <p:txBody>
          <a:bodyPr lIns="91425" tIns="91425" rIns="91425" bIns="91425" anchor="b" anchorCtr="0">
            <a:noAutofit/>
          </a:bodyPr>
          <a:lstStyle/>
          <a:p>
            <a:pPr>
              <a:spcBef>
                <a:spcPts val="0"/>
              </a:spcBef>
              <a:buNone/>
            </a:pPr>
            <a:r>
              <a:rPr lang="en"/>
              <a:t>Student Needs</a:t>
            </a:r>
          </a:p>
        </p:txBody>
      </p:sp>
      <p:sp>
        <p:nvSpPr>
          <p:cNvPr id="131" name="Shape 131"/>
          <p:cNvSpPr txBox="1">
            <a:spLocks noGrp="1"/>
          </p:cNvSpPr>
          <p:nvPr>
            <p:ph type="body" idx="1"/>
          </p:nvPr>
        </p:nvSpPr>
        <p:spPr>
          <a:xfrm>
            <a:off x="457200" y="1200150"/>
            <a:ext cx="8229600" cy="36303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Special considerations</a:t>
            </a:r>
          </a:p>
          <a:p>
            <a:pPr marL="457200" lvl="0" indent="-381000" rtl="0">
              <a:spcBef>
                <a:spcPts val="0"/>
              </a:spcBef>
              <a:buClr>
                <a:schemeClr val="lt1"/>
              </a:buClr>
              <a:buSzPct val="100000"/>
              <a:buFont typeface="Arial"/>
              <a:buChar char="●"/>
            </a:pPr>
            <a:r>
              <a:rPr lang="en" sz="2400"/>
              <a:t>Preferred modes of learning</a:t>
            </a:r>
          </a:p>
          <a:p>
            <a:pPr marL="457200" lvl="0" indent="-381000" rtl="0">
              <a:spcBef>
                <a:spcPts val="0"/>
              </a:spcBef>
              <a:buClr>
                <a:schemeClr val="lt1"/>
              </a:buClr>
              <a:buSzPct val="100000"/>
              <a:buFont typeface="Arial"/>
              <a:buChar char="●"/>
            </a:pPr>
            <a:r>
              <a:rPr lang="en" sz="2400"/>
              <a:t>Preferred means of assessment</a:t>
            </a:r>
          </a:p>
        </p:txBody>
      </p:sp>
      <p:pic>
        <p:nvPicPr>
          <p:cNvPr id="132" name="Shape 132"/>
          <p:cNvPicPr preferRelativeResize="0"/>
          <p:nvPr/>
        </p:nvPicPr>
        <p:blipFill>
          <a:blip r:embed="rId3">
            <a:alphaModFix/>
          </a:blip>
          <a:stretch>
            <a:fillRect/>
          </a:stretch>
        </p:blipFill>
        <p:spPr>
          <a:xfrm>
            <a:off x="5493425" y="2430525"/>
            <a:ext cx="2575201" cy="21778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0" y="117650"/>
            <a:ext cx="8193900" cy="1234500"/>
          </a:xfrm>
          <a:prstGeom prst="rect">
            <a:avLst/>
          </a:prstGeom>
        </p:spPr>
        <p:txBody>
          <a:bodyPr lIns="91425" tIns="91425" rIns="91425" bIns="91425" anchor="b" anchorCtr="0">
            <a:noAutofit/>
          </a:bodyPr>
          <a:lstStyle/>
          <a:p>
            <a:pPr>
              <a:spcBef>
                <a:spcPts val="0"/>
              </a:spcBef>
              <a:buNone/>
            </a:pPr>
            <a:r>
              <a:rPr lang="en"/>
              <a:t>Woodcock- Munoz Language Survey Revised (WMLS-R)</a:t>
            </a:r>
          </a:p>
        </p:txBody>
      </p:sp>
      <p:sp>
        <p:nvSpPr>
          <p:cNvPr id="138" name="Shape 138"/>
          <p:cNvSpPr txBox="1"/>
          <p:nvPr/>
        </p:nvSpPr>
        <p:spPr>
          <a:xfrm>
            <a:off x="1283200" y="1903425"/>
            <a:ext cx="6159300" cy="718500"/>
          </a:xfrm>
          <a:prstGeom prst="rect">
            <a:avLst/>
          </a:prstGeom>
          <a:noFill/>
          <a:ln>
            <a:noFill/>
          </a:ln>
        </p:spPr>
        <p:txBody>
          <a:bodyPr lIns="91425" tIns="91425" rIns="91425" bIns="91425" anchor="t" anchorCtr="0">
            <a:noAutofit/>
          </a:bodyPr>
          <a:lstStyle/>
          <a:p>
            <a:pPr>
              <a:spcBef>
                <a:spcPts val="0"/>
              </a:spcBef>
              <a:buNone/>
            </a:pPr>
            <a:endParaRPr/>
          </a:p>
        </p:txBody>
      </p:sp>
      <p:sp>
        <p:nvSpPr>
          <p:cNvPr id="139" name="Shape 139"/>
          <p:cNvSpPr txBox="1"/>
          <p:nvPr/>
        </p:nvSpPr>
        <p:spPr>
          <a:xfrm>
            <a:off x="320825" y="1465000"/>
            <a:ext cx="6159300" cy="2737500"/>
          </a:xfrm>
          <a:prstGeom prst="rect">
            <a:avLst/>
          </a:prstGeom>
          <a:noFill/>
          <a:ln>
            <a:noFill/>
          </a:ln>
        </p:spPr>
        <p:txBody>
          <a:bodyPr lIns="91425" tIns="91425" rIns="91425" bIns="91425" anchor="t" anchorCtr="0">
            <a:noAutofit/>
          </a:bodyPr>
          <a:lstStyle/>
          <a:p>
            <a:pPr rtl="0">
              <a:spcBef>
                <a:spcPts val="0"/>
              </a:spcBef>
              <a:buNone/>
            </a:pPr>
            <a:r>
              <a:rPr lang="en" sz="2400" dirty="0">
                <a:solidFill>
                  <a:srgbClr val="F3F3F3"/>
                </a:solidFill>
              </a:rPr>
              <a:t>7 Areas of Evaluation:</a:t>
            </a:r>
          </a:p>
          <a:p>
            <a:pPr marL="457200" lvl="0" indent="-355600" rtl="0">
              <a:spcBef>
                <a:spcPts val="0"/>
              </a:spcBef>
              <a:buClr>
                <a:srgbClr val="F3F3F3"/>
              </a:buClr>
              <a:buSzPct val="100000"/>
              <a:buFont typeface="Arial"/>
              <a:buChar char="●"/>
            </a:pPr>
            <a:r>
              <a:rPr lang="en" sz="2000" dirty="0">
                <a:solidFill>
                  <a:srgbClr val="F3F3F3"/>
                </a:solidFill>
              </a:rPr>
              <a:t>Picture Vocabulary</a:t>
            </a:r>
          </a:p>
          <a:p>
            <a:pPr marL="457200" lvl="0" indent="-355600" rtl="0">
              <a:spcBef>
                <a:spcPts val="0"/>
              </a:spcBef>
              <a:buClr>
                <a:srgbClr val="F3F3F3"/>
              </a:buClr>
              <a:buSzPct val="100000"/>
              <a:buFont typeface="Arial"/>
              <a:buChar char="●"/>
            </a:pPr>
            <a:r>
              <a:rPr lang="en" sz="2000" dirty="0">
                <a:solidFill>
                  <a:srgbClr val="F3F3F3"/>
                </a:solidFill>
              </a:rPr>
              <a:t>Verbal Analogies</a:t>
            </a:r>
          </a:p>
          <a:p>
            <a:pPr marL="457200" lvl="0" indent="-355600" rtl="0">
              <a:spcBef>
                <a:spcPts val="0"/>
              </a:spcBef>
              <a:buClr>
                <a:srgbClr val="F3F3F3"/>
              </a:buClr>
              <a:buSzPct val="100000"/>
              <a:buFont typeface="Arial"/>
              <a:buChar char="●"/>
            </a:pPr>
            <a:r>
              <a:rPr lang="en" sz="2000" dirty="0">
                <a:solidFill>
                  <a:srgbClr val="F3F3F3"/>
                </a:solidFill>
              </a:rPr>
              <a:t>Letter-Word Identification</a:t>
            </a:r>
          </a:p>
          <a:p>
            <a:pPr marL="457200" lvl="0" indent="-355600" rtl="0">
              <a:spcBef>
                <a:spcPts val="0"/>
              </a:spcBef>
              <a:buClr>
                <a:srgbClr val="F3F3F3"/>
              </a:buClr>
              <a:buSzPct val="100000"/>
              <a:buFont typeface="Arial"/>
              <a:buChar char="●"/>
            </a:pPr>
            <a:r>
              <a:rPr lang="en" sz="2000" dirty="0">
                <a:solidFill>
                  <a:srgbClr val="F3F3F3"/>
                </a:solidFill>
              </a:rPr>
              <a:t>Dictation</a:t>
            </a:r>
          </a:p>
          <a:p>
            <a:pPr marL="457200" lvl="0" indent="-355600" rtl="0">
              <a:spcBef>
                <a:spcPts val="0"/>
              </a:spcBef>
              <a:buClr>
                <a:srgbClr val="F3F3F3"/>
              </a:buClr>
              <a:buSzPct val="100000"/>
              <a:buFont typeface="Arial"/>
              <a:buChar char="●"/>
            </a:pPr>
            <a:r>
              <a:rPr lang="en" sz="2000" dirty="0">
                <a:solidFill>
                  <a:srgbClr val="F3F3F3"/>
                </a:solidFill>
              </a:rPr>
              <a:t>Understanding Directions</a:t>
            </a:r>
          </a:p>
          <a:p>
            <a:pPr marL="457200" lvl="0" indent="-355600" rtl="0">
              <a:spcBef>
                <a:spcPts val="0"/>
              </a:spcBef>
              <a:buClr>
                <a:srgbClr val="F3F3F3"/>
              </a:buClr>
              <a:buSzPct val="100000"/>
              <a:buFont typeface="Arial"/>
              <a:buChar char="●"/>
            </a:pPr>
            <a:r>
              <a:rPr lang="en" sz="2000" dirty="0">
                <a:solidFill>
                  <a:srgbClr val="F3F3F3"/>
                </a:solidFill>
              </a:rPr>
              <a:t>Story Recall</a:t>
            </a:r>
          </a:p>
          <a:p>
            <a:pPr marL="457200" lvl="0" indent="-355600" rtl="0">
              <a:spcBef>
                <a:spcPts val="0"/>
              </a:spcBef>
              <a:buClr>
                <a:srgbClr val="F3F3F3"/>
              </a:buClr>
              <a:buSzPct val="100000"/>
              <a:buFont typeface="Arial"/>
              <a:buChar char="●"/>
            </a:pPr>
            <a:r>
              <a:rPr lang="en" sz="2000" dirty="0">
                <a:solidFill>
                  <a:srgbClr val="F3F3F3"/>
                </a:solidFill>
              </a:rPr>
              <a:t>Passage Comprehension</a:t>
            </a:r>
          </a:p>
          <a:p>
            <a:pPr rtl="0">
              <a:spcBef>
                <a:spcPts val="0"/>
              </a:spcBef>
              <a:buNone/>
            </a:pPr>
            <a:endParaRPr sz="2400" dirty="0">
              <a:solidFill>
                <a:srgbClr val="F3F3F3"/>
              </a:solidFill>
            </a:endParaRPr>
          </a:p>
          <a:p>
            <a:pPr>
              <a:spcBef>
                <a:spcPts val="0"/>
              </a:spcBef>
              <a:buNone/>
            </a:pPr>
            <a:endParaRPr sz="2400" dirty="0">
              <a:solidFill>
                <a:srgbClr val="F3F3F3"/>
              </a:solidFill>
            </a:endParaRPr>
          </a:p>
        </p:txBody>
      </p:sp>
    </p:spTree>
  </p:cSld>
  <p:clrMapOvr>
    <a:masterClrMapping/>
  </p:clrMapOvr>
  <p:transition spd="slow">
    <p:cut/>
  </p:transition>
</p:sld>
</file>

<file path=ppt/theme/theme1.xml><?xml version="1.0" encoding="utf-8"?>
<a:theme xmlns:a="http://schemas.openxmlformats.org/drawingml/2006/main"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2512</Words>
  <Application>Microsoft Office PowerPoint</Application>
  <PresentationFormat>On-screen Show (16:9)</PresentationFormat>
  <Paragraphs>304</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steps</vt:lpstr>
      <vt:lpstr>Assessing ELLs Not Performing at Grade Level</vt:lpstr>
      <vt:lpstr>PowerPoint Presentation</vt:lpstr>
      <vt:lpstr>Outline</vt:lpstr>
      <vt:lpstr>What does assessment mean to you?</vt:lpstr>
      <vt:lpstr>PowerPoint Presentation</vt:lpstr>
      <vt:lpstr>Before Assessment</vt:lpstr>
      <vt:lpstr>Student Identity</vt:lpstr>
      <vt:lpstr>Student Needs</vt:lpstr>
      <vt:lpstr>Woodcock- Munoz Language Survey Revised (WMLS-R)</vt:lpstr>
      <vt:lpstr>WMLS-R Continued..</vt:lpstr>
      <vt:lpstr>Purposes of Assessment</vt:lpstr>
      <vt:lpstr>How to Assess</vt:lpstr>
      <vt:lpstr>How to Use Assessment</vt:lpstr>
      <vt:lpstr>Summative vs. Formative</vt:lpstr>
      <vt:lpstr>Key Principles</vt:lpstr>
      <vt:lpstr>Key Principles Cont.</vt:lpstr>
      <vt:lpstr>True or False</vt:lpstr>
      <vt:lpstr>    The four main elements of Language are:</vt:lpstr>
      <vt:lpstr>Interaction! </vt:lpstr>
      <vt:lpstr>Formative Assessment Strategies for Listening </vt:lpstr>
      <vt:lpstr>Formative Assessment Strategies for Listening </vt:lpstr>
      <vt:lpstr>Self- Assessment Form</vt:lpstr>
      <vt:lpstr>Listening Log </vt:lpstr>
      <vt:lpstr>Interaction! </vt:lpstr>
      <vt:lpstr>Formative Assessment Strategies for Speaking</vt:lpstr>
      <vt:lpstr>   Formative Assessment Strategies for Speaking</vt:lpstr>
      <vt:lpstr>    Formative Assessment Strategies for Speaking</vt:lpstr>
      <vt:lpstr> Formative Assessment Strategies for Speaking</vt:lpstr>
      <vt:lpstr>      Formative Assessment Strategies for Speaking</vt:lpstr>
      <vt:lpstr>Interaction! </vt:lpstr>
      <vt:lpstr>Formative Assessment Strategies for Reading </vt:lpstr>
      <vt:lpstr>Formative Assessment Strategies for Reading  </vt:lpstr>
      <vt:lpstr>Formative Assessment Strategies for Reading  </vt:lpstr>
      <vt:lpstr>Formative Assessment Strategies for Reading  </vt:lpstr>
      <vt:lpstr>Formative Assessment Strategies for Reading  </vt:lpstr>
      <vt:lpstr>Formative Assessment Strategies for Reading  </vt:lpstr>
      <vt:lpstr>Formative Assessment Strategies for Reading  </vt:lpstr>
      <vt:lpstr> Formal Running Record</vt:lpstr>
      <vt:lpstr>Formative Assessment Strategies for Reading</vt:lpstr>
      <vt:lpstr>Formative Assessment Strategies for Reading  </vt:lpstr>
      <vt:lpstr>Formative Assessment Strategies for Reading</vt:lpstr>
      <vt:lpstr>Formative Assessment Strategies for Reading</vt:lpstr>
      <vt:lpstr>Interaction! </vt:lpstr>
      <vt:lpstr>Formative Assessment Strategies for Writing   </vt:lpstr>
      <vt:lpstr>Formative Assessment Strategies for Writing  </vt:lpstr>
      <vt:lpstr>Formative Assessment Strategies for Writing  </vt:lpstr>
      <vt:lpstr>Beginner Writer Checklist </vt:lpstr>
      <vt:lpstr>Formative Assessment Strategies for Writing  </vt:lpstr>
      <vt:lpstr>Formative Assessment Strategies for Writing  </vt:lpstr>
      <vt:lpstr>Formative Assessment Strategies for Writing  </vt:lpstr>
      <vt:lpstr>Formative Assessment Strategies for Writing  </vt:lpstr>
      <vt:lpstr>Formative Assessment Strategies for Writing  </vt:lpstr>
      <vt:lpstr>PowerPoint Presentation</vt:lpstr>
      <vt:lpstr>Conclusion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ELLs Not Performing at Grade Level</dc:title>
  <dc:creator>Marilyn Abbott</dc:creator>
  <cp:lastModifiedBy>Windows User</cp:lastModifiedBy>
  <cp:revision>4</cp:revision>
  <dcterms:created xsi:type="dcterms:W3CDTF">2015-03-26T22:44:29Z</dcterms:created>
  <dcterms:modified xsi:type="dcterms:W3CDTF">2015-03-27T02:21:03Z</dcterms:modified>
</cp:coreProperties>
</file>